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2" r:id="rId3"/>
    <p:sldId id="298" r:id="rId4"/>
    <p:sldId id="299" r:id="rId5"/>
    <p:sldId id="300" r:id="rId6"/>
    <p:sldId id="301" r:id="rId7"/>
    <p:sldId id="294" r:id="rId8"/>
    <p:sldId id="302" r:id="rId9"/>
    <p:sldId id="305" r:id="rId10"/>
    <p:sldId id="307" r:id="rId11"/>
    <p:sldId id="306" r:id="rId12"/>
    <p:sldId id="310" r:id="rId13"/>
    <p:sldId id="308" r:id="rId14"/>
    <p:sldId id="309" r:id="rId15"/>
    <p:sldId id="303" r:id="rId16"/>
    <p:sldId id="30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CC99"/>
    <a:srgbClr val="005554"/>
    <a:srgbClr val="E5E5E1"/>
    <a:srgbClr val="E3E5E3"/>
    <a:srgbClr val="FF3300"/>
    <a:srgbClr val="00503B"/>
    <a:srgbClr val="00684D"/>
    <a:srgbClr val="005C44"/>
    <a:srgbClr val="0074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ECD3-4ABB-4F31-AD0D-39848E506AA2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ADAA-71C3-4F56-9B55-48A3FD4E81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ECD3-4ABB-4F31-AD0D-39848E506AA2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ADAA-71C3-4F56-9B55-48A3FD4E81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ECD3-4ABB-4F31-AD0D-39848E506AA2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ADAA-71C3-4F56-9B55-48A3FD4E81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ECD3-4ABB-4F31-AD0D-39848E506AA2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ADAA-71C3-4F56-9B55-48A3FD4E81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ECD3-4ABB-4F31-AD0D-39848E506AA2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ADAA-71C3-4F56-9B55-48A3FD4E81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ECD3-4ABB-4F31-AD0D-39848E506AA2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ADAA-71C3-4F56-9B55-48A3FD4E81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ECD3-4ABB-4F31-AD0D-39848E506AA2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ADAA-71C3-4F56-9B55-48A3FD4E81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ECD3-4ABB-4F31-AD0D-39848E506AA2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ADAA-71C3-4F56-9B55-48A3FD4E81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ECD3-4ABB-4F31-AD0D-39848E506AA2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ADAA-71C3-4F56-9B55-48A3FD4E81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ECD3-4ABB-4F31-AD0D-39848E506AA2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ADAA-71C3-4F56-9B55-48A3FD4E81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ECD3-4ABB-4F31-AD0D-39848E506AA2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ADAA-71C3-4F56-9B55-48A3FD4E81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5ECD3-4ABB-4F31-AD0D-39848E506AA2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DADAA-71C3-4F56-9B55-48A3FD4E81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joyteka.com/ru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loud.mail.ru/public/b1mY/mx7WX3ZrZ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ar-pk.edu.yar.ru/regionalnaya_innovatsionnay_40/eksperimentalnaya_ploshchad_42/materiali/instruktsiya_po_rabote_s_pixlr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ar-pk.edu.yar.ru/regionalnaya_innovatsionnay_40/eksperimentalnaya_ploshchad_42/materiali/instruktsiya_po_rabote_s_pixlr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hyperlink" Target="https://cloud.mail.ru/public/pF7e/11dbfgPm8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ar-pk.edu.yar.ru/otdel_po_innovatsionnoy_deyatelnosti/tehnicheskoe_zadanie/instruktsiya_po_rabote_v_kinostudii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isk.yandex.ru/i/WzBdnT2VLmLpbA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ar-pk.edu.yar.ru/regionalnaya_innovatsionnay_40/eksperimentalnaya_ploshchad_42/materiali/interaktivniy_plakat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cloud.mail.ru/public/ZNLQ/xJWqwM69J" TargetMode="External"/><Relationship Id="rId4" Type="http://schemas.openxmlformats.org/officeDocument/2006/relationships/hyperlink" Target="https://udoba.org/node/2774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ar-pk.edu.yar.ru/regionalnaya_innovatsionnay_40/eksperimentalnaya_ploshchad_42/materiali/instruktsiya_po_rabote_s_izobrazheniyami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loud.mail.ru/public/Ahbm/i6JwpSUx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000">
              <a:srgbClr val="00CC99"/>
            </a:gs>
            <a:gs pos="100000">
              <a:schemeClr val="bg1"/>
            </a:gs>
            <a:gs pos="82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7385B5C-E08C-393B-6BB6-4C3EB7959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0410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Методическое объединение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учителей-логопедов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Дзержинского района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 err="1">
                <a:solidFill>
                  <a:srgbClr val="002060"/>
                </a:solidFill>
              </a:rPr>
              <a:t>г.Ярославля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D09265F-3152-E918-1708-674E8D894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78745"/>
            <a:ext cx="8229600" cy="3110496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err="1">
                <a:solidFill>
                  <a:srgbClr val="00CC99"/>
                </a:solidFill>
              </a:rPr>
              <a:t>Практикоориентированный</a:t>
            </a:r>
            <a:r>
              <a:rPr lang="ru-RU" sz="3600" b="1" dirty="0">
                <a:solidFill>
                  <a:srgbClr val="00CC99"/>
                </a:solidFill>
              </a:rPr>
              <a:t> семинар: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>
                <a:solidFill>
                  <a:srgbClr val="00CC99"/>
                </a:solidFill>
              </a:rPr>
              <a:t>« Использование цифровых образовательных средств в логопедической работе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>
                <a:solidFill>
                  <a:srgbClr val="00CC99"/>
                </a:solidFill>
              </a:rPr>
              <a:t>с детьми 5-7 лет с ТНР</a:t>
            </a:r>
            <a:r>
              <a:rPr lang="ru-RU" sz="4800" b="1" dirty="0">
                <a:solidFill>
                  <a:srgbClr val="00CC99"/>
                </a:solidFill>
              </a:rPr>
              <a:t>».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CB81E11-96BC-2FFC-D6AB-C9FC10A7CF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52502"/>
            <a:ext cx="1944216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01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000">
              <a:srgbClr val="00CC99"/>
            </a:gs>
            <a:gs pos="100000">
              <a:schemeClr val="bg1"/>
            </a:gs>
            <a:gs pos="82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CB81E11-96BC-2FFC-D6AB-C9FC10A7CF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1318011" cy="13180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925945-EADE-8A8D-C434-26A24D3F0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kumimoji="0" lang="ru-RU" sz="3200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3200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Цифровой УМК </a:t>
            </a:r>
            <a:br>
              <a:rPr kumimoji="0" lang="ru-RU" sz="3200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3200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МДОУ «Детский сад № 68»</a:t>
            </a:r>
            <a:br>
              <a:rPr kumimoji="0" lang="ru-RU" sz="3200" b="0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F00A8C-CCF6-5C15-615B-413176999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«Веб-квест»</a:t>
            </a:r>
            <a:endParaRPr kumimoji="0" lang="ru-RU" sz="2400" b="0" i="0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sng" strike="noStrike" kern="1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Joyteka.с</a:t>
            </a:r>
            <a:r>
              <a:rPr lang="en-US" u="sng" kern="1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om</a:t>
            </a:r>
            <a:r>
              <a:rPr kumimoji="0" lang="ru-RU" sz="3200" b="0" i="0" u="sng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– Образовательная платформа</a:t>
            </a:r>
            <a:endParaRPr kumimoji="0" lang="ru-RU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kern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Веб-квест «Мой город»</a:t>
            </a:r>
            <a:endParaRPr lang="ru-RU" sz="28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u="sng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https://cloud.mail.ru/public/b1mY/mx7WX3ZrZ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7516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000">
              <a:srgbClr val="00CC99"/>
            </a:gs>
            <a:gs pos="100000">
              <a:schemeClr val="bg1"/>
            </a:gs>
            <a:gs pos="82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CB81E11-96BC-2FFC-D6AB-C9FC10A7CF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1318011" cy="13180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925945-EADE-8A8D-C434-26A24D3F0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kumimoji="0" lang="ru-RU" sz="3200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3200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Цифровой УМК </a:t>
            </a:r>
            <a:br>
              <a:rPr kumimoji="0" lang="ru-RU" sz="3200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3200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МДОУ «Детский сад № 68»</a:t>
            </a:r>
            <a:br>
              <a:rPr kumimoji="0" lang="ru-RU" sz="3200" b="0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F00A8C-CCF6-5C15-615B-413176999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ru-RU" sz="2800" b="1" kern="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Интерактивный  он-лайн фоторедактор </a:t>
            </a:r>
            <a:r>
              <a:rPr lang="ru-RU" sz="2800" b="1" kern="1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Pixlr</a:t>
            </a:r>
            <a:r>
              <a:rPr lang="ru-RU" sz="2800" b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2000" kern="1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2000" b="1" u="sng" kern="1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Microsoft Word - Pixlr.doc (yar.ru)</a:t>
            </a:r>
            <a:endParaRPr lang="ru-RU" sz="20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00CC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Дидактическое интерактивное  пособие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«Игры в прятки с дикими животными»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D339C59-F2B9-0E67-4482-ECB2B2AD00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6"/>
          <a:stretch/>
        </p:blipFill>
        <p:spPr>
          <a:xfrm>
            <a:off x="539552" y="3438128"/>
            <a:ext cx="4139952" cy="27087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3EF63F9-2F43-8B19-39A0-E7588F19C3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8"/>
          <a:stretch/>
        </p:blipFill>
        <p:spPr>
          <a:xfrm>
            <a:off x="4932040" y="3438128"/>
            <a:ext cx="3995936" cy="270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891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000">
              <a:srgbClr val="00CC99"/>
            </a:gs>
            <a:gs pos="100000">
              <a:schemeClr val="bg1"/>
            </a:gs>
            <a:gs pos="82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CB81E11-96BC-2FFC-D6AB-C9FC10A7CF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1318011" cy="13180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925945-EADE-8A8D-C434-26A24D3F0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kumimoji="0" lang="ru-RU" sz="3200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3200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Цифровой УМК </a:t>
            </a:r>
            <a:br>
              <a:rPr kumimoji="0" lang="ru-RU" sz="3200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3200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МДОУ «Детский сад № 68»</a:t>
            </a:r>
            <a:br>
              <a:rPr kumimoji="0" lang="ru-RU" sz="3200" b="0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F00A8C-CCF6-5C15-615B-413176999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Интерактивный  он-лайн фоторедактор </a:t>
            </a:r>
            <a:r>
              <a:rPr lang="ru-RU" sz="2800" b="1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Pixlr</a:t>
            </a:r>
            <a:r>
              <a:rPr lang="ru-RU" sz="28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b="1" u="sng" kern="1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Microsoft Word - Pixlr.doc (yar.ru)</a:t>
            </a:r>
            <a:endParaRPr lang="ru-RU" sz="18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Дидактическое игровое  пособие «Деревенская история»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https://cloud.mail.ru/public/pF7e/11dbfgPm8</a:t>
            </a:r>
            <a:endParaRPr lang="ru-RU" sz="24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2B0AB50-395D-0184-075D-B03836BF19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629588"/>
            <a:ext cx="3861008" cy="289575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DF872B-A976-D369-ABF9-AF5273109B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6992" y="3765051"/>
            <a:ext cx="3861008" cy="281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386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000">
              <a:srgbClr val="00CC99"/>
            </a:gs>
            <a:gs pos="100000">
              <a:schemeClr val="bg1"/>
            </a:gs>
            <a:gs pos="82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CB81E11-96BC-2FFC-D6AB-C9FC10A7CF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1318011" cy="13180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925945-EADE-8A8D-C434-26A24D3F0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kumimoji="0" lang="ru-RU" sz="3200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3200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Цифровой УМК </a:t>
            </a:r>
            <a:br>
              <a:rPr kumimoji="0" lang="ru-RU" sz="3200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u-RU" sz="3200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МДОУ «Детский сад № 68»</a:t>
            </a:r>
            <a:br>
              <a:rPr kumimoji="0" lang="ru-RU" sz="3200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F00A8C-CCF6-5C15-615B-413176999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3200" b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Видеомонтаж в программе 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3200" b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«Киностудия </a:t>
            </a:r>
            <a:r>
              <a:rPr lang="en-US" sz="3200" b="1" kern="1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Windovs</a:t>
            </a:r>
            <a:r>
              <a:rPr lang="en-US" sz="3200" b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Live</a:t>
            </a:r>
            <a:r>
              <a:rPr lang="ru-RU" sz="3200" b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endParaRPr lang="ru-RU" sz="2400" kern="1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3200" b="1" u="sng" kern="10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Пособие_Сорокина</a:t>
            </a:r>
            <a:r>
              <a:rPr lang="ru-RU" sz="3200" b="1" u="sng" kern="1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 (yar.ru)</a:t>
            </a:r>
            <a:endParaRPr lang="ru-RU" sz="24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200" b="1" kern="12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Видеоролик «Космическое путешествие»</a:t>
            </a:r>
            <a:endParaRPr lang="ru-RU" sz="2800" dirty="0">
              <a:solidFill>
                <a:srgbClr val="7030A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b="1" u="sng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https://disk.yandex.ru/i/WzBdnT2VLmLpbA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8277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000">
              <a:srgbClr val="00CC99"/>
            </a:gs>
            <a:gs pos="100000">
              <a:schemeClr val="bg1"/>
            </a:gs>
            <a:gs pos="82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CB81E11-96BC-2FFC-D6AB-C9FC10A7CF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1318011" cy="13180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925945-EADE-8A8D-C434-26A24D3F0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 fontScale="90000"/>
          </a:bodyPr>
          <a:lstStyle/>
          <a:p>
            <a:br>
              <a:rPr kumimoji="0" lang="ru-RU" sz="3200" b="1" i="0" u="none" strike="noStrike" kern="1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3600" b="1" i="0" u="none" strike="noStrike" kern="1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Практический </a:t>
            </a:r>
            <a:br>
              <a:rPr kumimoji="0" lang="ru-RU" sz="3600" b="1" i="0" u="none" strike="noStrike" kern="1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u-RU" sz="3600" b="1" i="0" u="none" strike="noStrike" kern="1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мастер-класс </a:t>
            </a:r>
            <a:br>
              <a:rPr kumimoji="0" lang="ru-RU" sz="3600" b="1" i="0" u="none" strike="noStrike" kern="1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u-RU" sz="3600" b="1" i="0" u="none" strike="noStrike" kern="1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созданию  тематического </a:t>
            </a:r>
            <a:br>
              <a:rPr kumimoji="0" lang="ru-RU" sz="3600" b="1" i="0" u="none" strike="noStrike" kern="1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u-RU" sz="3600" b="1" i="0" u="none" strike="noStrike" kern="1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цифрового образовательного продукта </a:t>
            </a:r>
            <a:br>
              <a:rPr kumimoji="0" lang="ru-RU" sz="3200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F00A8C-CCF6-5C15-615B-413176999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600" b="1" kern="1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Удоба.ру</a:t>
            </a:r>
            <a:r>
              <a:rPr lang="ru-RU" sz="36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Слайдер изображений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2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JOYTEKA.COM»</a:t>
            </a:r>
            <a:r>
              <a:rPr lang="ru-RU" sz="3200" b="1" kern="1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730B8BC-8068-A039-06DC-C64C3D068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420888"/>
            <a:ext cx="3357470" cy="307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256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000">
              <a:srgbClr val="00CC99"/>
            </a:gs>
            <a:gs pos="100000">
              <a:schemeClr val="bg1"/>
            </a:gs>
            <a:gs pos="82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CB81E11-96BC-2FFC-D6AB-C9FC10A7CF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1318011" cy="13180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7B3F9B-C9AA-D0D3-3195-F1BB5CEAA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04687F-2623-35DB-B0F3-062F700F1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>
                <a:solidFill>
                  <a:srgbClr val="002060"/>
                </a:solidFill>
              </a:rPr>
              <a:t>СПАСИБО</a:t>
            </a:r>
          </a:p>
          <a:p>
            <a:pPr marL="0" indent="0" algn="ctr">
              <a:buNone/>
            </a:pPr>
            <a:r>
              <a:rPr lang="ru-RU" sz="5400" b="1" dirty="0">
                <a:solidFill>
                  <a:srgbClr val="002060"/>
                </a:solidFill>
              </a:rPr>
              <a:t>ЗА</a:t>
            </a:r>
          </a:p>
          <a:p>
            <a:pPr marL="0" indent="0" algn="ctr">
              <a:buNone/>
            </a:pPr>
            <a:r>
              <a:rPr lang="ru-RU" sz="5400" b="1" dirty="0">
                <a:solidFill>
                  <a:srgbClr val="002060"/>
                </a:solidFill>
              </a:rPr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077559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000">
              <a:srgbClr val="00CC99"/>
            </a:gs>
            <a:gs pos="100000">
              <a:schemeClr val="bg1"/>
            </a:gs>
            <a:gs pos="82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CB81E11-96BC-2FFC-D6AB-C9FC10A7CF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1318011" cy="131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1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000">
              <a:srgbClr val="00CC99"/>
            </a:gs>
            <a:gs pos="100000">
              <a:schemeClr val="bg1"/>
            </a:gs>
            <a:gs pos="82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CB81E11-96BC-2FFC-D6AB-C9FC10A7CF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19" y="476672"/>
            <a:ext cx="1235136" cy="123513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8E61C1-A670-52FE-FAE4-D273C1697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717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Теоретическое обоснование 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использования ИКТ 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         в логопедической работе с детьми с ТНР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00BAB2-59AB-0571-0D14-FA5D4A6F5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32048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2800" b="1" kern="12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«Об образовании в Российской Федерации» N 273ФЗ от 29.12.2012 </a:t>
            </a:r>
            <a:endParaRPr lang="ru-RU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3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«…созданы условия для функционирования электронной информационно-образовательной среды, включающей в себя электронные информационные ресурсы, электронные образовательные ресурсы, совокупность информационных технологий, телекоммуникационных технологий, соответствующих технологических средств и                обеспечивающей освоение обучающимися образовательных программ в полном объеме независимо от места нахождения обучающихся». </a:t>
            </a:r>
            <a:endParaRPr lang="ru-RU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6074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000">
              <a:srgbClr val="00CC99"/>
            </a:gs>
            <a:gs pos="100000">
              <a:schemeClr val="bg1"/>
            </a:gs>
            <a:gs pos="82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CB81E11-96BC-2FFC-D6AB-C9FC10A7CF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81" y="227984"/>
            <a:ext cx="1115977" cy="111597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8E61C1-A670-52FE-FAE4-D273C1697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717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Теоретическое обоснование 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использования ИКТ 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в логопедической работе с детьми с ТНР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00BAB2-59AB-0571-0D14-FA5D4A6F5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348880"/>
            <a:ext cx="8568952" cy="338437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3200" b="1" kern="12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Национальный проект «Образование»</a:t>
            </a:r>
            <a:endParaRPr lang="ru-RU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4300" dirty="0">
                <a:solidFill>
                  <a:srgbClr val="7030A0"/>
                </a:solidFill>
              </a:rPr>
              <a:t>федеральный проект «Цифровая образовательная среда» </a:t>
            </a:r>
          </a:p>
          <a:p>
            <a:pPr algn="just"/>
            <a:r>
              <a:rPr lang="ru-RU" sz="4300" kern="1200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федеральный проект «Новые возможности для каждого» </a:t>
            </a:r>
            <a:endParaRPr lang="ru-RU" sz="4300" dirty="0">
              <a:solidFill>
                <a:srgbClr val="7030A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6158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000">
              <a:srgbClr val="00CC99"/>
            </a:gs>
            <a:gs pos="100000">
              <a:schemeClr val="bg1"/>
            </a:gs>
            <a:gs pos="82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CB81E11-96BC-2FFC-D6AB-C9FC10A7CF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455"/>
            <a:ext cx="1283568" cy="128356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8E61C1-A670-52FE-FAE4-D273C1697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717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Теоретическое обоснование 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использования ИКТ 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в логопедической работе с детьми с ТНР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00BAB2-59AB-0571-0D14-FA5D4A6F5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1808"/>
            <a:ext cx="8229600" cy="40934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kern="12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Федеральная образовательная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дошкольного образования (</a:t>
            </a:r>
            <a:r>
              <a:rPr lang="ru-RU" b="1" kern="12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ФОП ДО) </a:t>
            </a:r>
            <a:endParaRPr lang="ru-RU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9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(Приказ Министерства просвещения РФ от 25 ноября 2022 г. № 1028 "Об утверждении федеральной образовательной программы дошкольного образования" )</a:t>
            </a:r>
            <a:endParaRPr lang="ru-RU" sz="1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32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 »</a:t>
            </a:r>
            <a:r>
              <a:rPr lang="ru-RU" sz="3200" b="1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…..</a:t>
            </a:r>
            <a:r>
              <a:rPr lang="ru-RU" sz="2800" b="1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В ДОО должны быть созданы условия для информатизации образовательного процесса…..»</a:t>
            </a:r>
            <a:endParaRPr lang="ru-RU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0079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000">
              <a:srgbClr val="00CC99"/>
            </a:gs>
            <a:gs pos="100000">
              <a:schemeClr val="bg1"/>
            </a:gs>
            <a:gs pos="82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CB81E11-96BC-2FFC-D6AB-C9FC10A7CF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43" y="288034"/>
            <a:ext cx="1271402" cy="127140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8E61C1-A670-52FE-FAE4-D273C1697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43717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Теоретическое обоснование 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использования ИКТ 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в логопедической работе с детьми с ТНР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00BAB2-59AB-0571-0D14-FA5D4A6F5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3200" b="1" kern="12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Профессиональный стандарт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3200" b="1" kern="12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«Педагог-дефектолог»</a:t>
            </a:r>
          </a:p>
          <a:p>
            <a:pPr marL="0" indent="0" algn="just">
              <a:buNone/>
            </a:pPr>
            <a:r>
              <a:rPr lang="ru-RU" sz="1800" b="1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lang="ru-RU" sz="19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труда и социальной защиты № 136Н от 13.03.2023г. «Об утверждении профессионального стандарта «Педагог-дефектолог» </a:t>
            </a:r>
            <a:r>
              <a:rPr lang="ru-RU" sz="1800" b="1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)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Трудовая функция «Организация специальных условий образовательной среды и деятельности обучающихся с нарушениями речи по освоению содержания образования на разных уровнях образования» по должности «Учитель-логопед».</a:t>
            </a:r>
            <a:endParaRPr lang="ru-RU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1815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000">
              <a:srgbClr val="00CC99"/>
            </a:gs>
            <a:gs pos="100000">
              <a:schemeClr val="bg1"/>
            </a:gs>
            <a:gs pos="82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CB81E11-96BC-2FFC-D6AB-C9FC10A7CF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43" y="288034"/>
            <a:ext cx="1271402" cy="127140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8E61C1-A670-52FE-FAE4-D273C1697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Инновационный проект 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ЯПК и МДОУ г. Ярославля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578B43-7817-1DAF-A2FF-6A553F8FBF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EF9AA85B-A040-1414-7291-AB804A9BD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4836" y="1616596"/>
            <a:ext cx="4040188" cy="444925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2800" b="1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002060"/>
                </a:solidFill>
              </a:rPr>
              <a:t>«Разработка и реализация  цифрового  учебно-методического комплекса как средство  совершенствования  ИКТ-компетенций  педагогов  дошкольного  образования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7F93D81B-4879-1C98-23AA-1DEB70827C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8F9F7B64-6916-1A9E-3C40-384433B18BA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brightnessContrast bright="6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7330" y="1819044"/>
            <a:ext cx="3377164" cy="491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030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000">
              <a:srgbClr val="00CC99"/>
            </a:gs>
            <a:gs pos="100000">
              <a:schemeClr val="bg1"/>
            </a:gs>
            <a:gs pos="82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CB81E11-96BC-2FFC-D6AB-C9FC10A7CF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1318011" cy="13180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1DAD34-E95A-687F-E6BE-64587543F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ru-RU" sz="32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Цифровой УМК </a:t>
            </a:r>
            <a:br>
              <a:rPr lang="ru-RU" sz="3200" b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3200" b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МДОУ «Детский сад № 68»</a:t>
            </a:r>
            <a:br>
              <a:rPr lang="ru-RU" sz="3200" b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72B2FE-79C0-61E5-09A7-1831FBAD6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200" b="1" kern="1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Российские образовательные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200" b="1" kern="1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интернет-платформы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200" b="1" kern="1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3200" b="1" kern="1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Удоба.ру</a:t>
            </a:r>
            <a:r>
              <a:rPr lang="ru-RU" sz="3200" b="1" kern="1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200" b="1" kern="1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3000" b="1" kern="1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JOYTEKA.COM»</a:t>
            </a:r>
            <a:r>
              <a:rPr lang="ru-RU" sz="3000" b="1" kern="12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200" b="1" kern="1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3200" b="1" kern="12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Онлайн сервис по обработке изображений </a:t>
            </a:r>
            <a:r>
              <a:rPr lang="ru-RU" sz="3200" b="1" kern="1200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Pixlr</a:t>
            </a:r>
            <a:r>
              <a:rPr lang="ru-RU" sz="3200" b="1" kern="12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200" b="1" kern="12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«Киностудия </a:t>
            </a:r>
            <a:r>
              <a:rPr lang="en-US" sz="3200" b="1" kern="12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Windows Live</a:t>
            </a:r>
            <a:r>
              <a:rPr lang="ru-RU" sz="3200" b="1" kern="12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», </a:t>
            </a:r>
            <a:r>
              <a:rPr lang="en-US" sz="3200" b="1" kern="12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Paint</a:t>
            </a:r>
            <a:r>
              <a:rPr lang="ru-RU" sz="3200" b="1" kern="12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b="1" u="sng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PowerPoint</a:t>
            </a:r>
            <a:endParaRPr lang="ru-RU" sz="2400" b="1" u="sng" kern="100" dirty="0">
              <a:solidFill>
                <a:srgbClr val="7030A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8581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000">
              <a:srgbClr val="00CC99"/>
            </a:gs>
            <a:gs pos="100000">
              <a:schemeClr val="bg1"/>
            </a:gs>
            <a:gs pos="82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CB81E11-96BC-2FFC-D6AB-C9FC10A7CF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1318011" cy="13180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925945-EADE-8A8D-C434-26A24D3F0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kumimoji="0" lang="ru-RU" sz="3200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3200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Цифровой УМК </a:t>
            </a:r>
            <a:br>
              <a:rPr kumimoji="0" lang="ru-RU" sz="3200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u-RU" sz="3200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МДОУ «Детский сад № 68»</a:t>
            </a:r>
            <a:br>
              <a:rPr kumimoji="0" lang="ru-RU" sz="3200" b="0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F00A8C-CCF6-5C15-615B-413176999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b="1" kern="12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Интерактивный плакат</a:t>
            </a:r>
          </a:p>
          <a:p>
            <a:pPr marL="0" indent="0">
              <a:buNone/>
            </a:pPr>
            <a:r>
              <a:rPr lang="ru-RU" sz="3200" b="1" kern="12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«Весна. Приметы весны»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u="sng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interaktivniy</a:t>
            </a:r>
            <a:r>
              <a:rPr lang="ru-RU" sz="2800" b="1" u="sng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_</a:t>
            </a:r>
            <a:r>
              <a:rPr lang="en-US" sz="2800" b="1" u="sng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plakat</a:t>
            </a:r>
            <a:r>
              <a:rPr lang="ru-RU" sz="2800" b="1" u="sng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2800" b="1" u="sng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pdf</a:t>
            </a:r>
            <a:r>
              <a:rPr lang="ru-RU" sz="2800" b="1" u="sng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(</a:t>
            </a:r>
            <a:r>
              <a:rPr lang="en-US" sz="2800" b="1" u="sng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yar</a:t>
            </a:r>
            <a:r>
              <a:rPr lang="ru-RU" sz="2800" b="1" u="sng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2800" b="1" u="sng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ru</a:t>
            </a:r>
            <a:r>
              <a:rPr lang="ru-RU" sz="2800" b="1" u="sng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)</a:t>
            </a:r>
            <a:endParaRPr lang="ru-RU" sz="2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kern="12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kern="12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Плакат</a:t>
            </a:r>
            <a:r>
              <a:rPr lang="ru-RU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en-US" sz="2800" b="1" u="sng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https</a:t>
            </a:r>
            <a:r>
              <a:rPr lang="ru-RU" sz="2800" b="1" u="sng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://</a:t>
            </a:r>
            <a:r>
              <a:rPr lang="en-US" sz="2800" b="1" u="sng" kern="1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udoba</a:t>
            </a:r>
            <a:r>
              <a:rPr lang="ru-RU" sz="2800" b="1" u="sng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.</a:t>
            </a:r>
            <a:r>
              <a:rPr lang="en-US" sz="2800" b="1" u="sng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org</a:t>
            </a:r>
            <a:r>
              <a:rPr lang="ru-RU" sz="2800" b="1" u="sng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/</a:t>
            </a:r>
            <a:r>
              <a:rPr lang="en-US" sz="2800" b="1" u="sng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node</a:t>
            </a:r>
            <a:r>
              <a:rPr lang="ru-RU" sz="2800" b="1" u="sng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/27742</a:t>
            </a:r>
            <a:r>
              <a:rPr lang="ru-RU" sz="2800" b="1" u="sng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-плакат</a:t>
            </a:r>
          </a:p>
          <a:p>
            <a:pPr marL="0" indent="0">
              <a:buNone/>
            </a:pPr>
            <a:r>
              <a:rPr lang="ru-RU" sz="2800" b="1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конспект</a:t>
            </a:r>
          </a:p>
          <a:p>
            <a:pPr marL="0" indent="0"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https://cloud.mail.ru/public/ZNLQ/xJWqwM69J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DD4CCA-425B-6F2D-A863-DBBEE4EAD3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8184" y="1291963"/>
            <a:ext cx="2769319" cy="198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62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000">
              <a:srgbClr val="00CC99"/>
            </a:gs>
            <a:gs pos="100000">
              <a:schemeClr val="bg1"/>
            </a:gs>
            <a:gs pos="82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CB81E11-96BC-2FFC-D6AB-C9FC10A7CF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1318011" cy="13180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925945-EADE-8A8D-C434-26A24D3F0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kumimoji="0" lang="ru-RU" sz="3200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3200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Цифровой УМК </a:t>
            </a:r>
            <a:br>
              <a:rPr kumimoji="0" lang="ru-RU" sz="3200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3200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МДОУ «Детский сад № 68»</a:t>
            </a:r>
            <a:br>
              <a:rPr kumimoji="0" lang="ru-RU" sz="3200" b="0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F00A8C-CCF6-5C15-615B-413176999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b="1" dirty="0">
                <a:solidFill>
                  <a:srgbClr val="7030A0"/>
                </a:solidFill>
              </a:rPr>
              <a:t>Слайдер изображения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u="sng" kern="10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instruktsiya</a:t>
            </a:r>
            <a:r>
              <a:rPr lang="ru-RU" sz="2400" u="sng" kern="1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_</a:t>
            </a:r>
            <a:r>
              <a:rPr lang="en-US" sz="2400" u="sng" kern="1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po</a:t>
            </a:r>
            <a:r>
              <a:rPr lang="ru-RU" sz="2400" u="sng" kern="1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_</a:t>
            </a:r>
            <a:r>
              <a:rPr lang="en-US" sz="2400" u="sng" kern="10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rabote</a:t>
            </a:r>
            <a:r>
              <a:rPr lang="ru-RU" sz="2400" u="sng" kern="1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_</a:t>
            </a:r>
            <a:r>
              <a:rPr lang="en-US" sz="2400" u="sng" kern="1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s</a:t>
            </a:r>
            <a:r>
              <a:rPr lang="ru-RU" sz="2400" u="sng" kern="1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_</a:t>
            </a:r>
            <a:r>
              <a:rPr lang="en-US" sz="2400" u="sng" kern="10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izobrazheniyami</a:t>
            </a:r>
            <a:r>
              <a:rPr lang="ru-RU" sz="2400" u="sng" kern="1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.</a:t>
            </a:r>
            <a:r>
              <a:rPr lang="en-US" sz="2400" u="sng" kern="1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pdf</a:t>
            </a:r>
            <a:r>
              <a:rPr lang="ru-RU" sz="2400" u="sng" kern="1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 (</a:t>
            </a:r>
            <a:r>
              <a:rPr lang="en-US" sz="2400" u="sng" kern="1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yar</a:t>
            </a:r>
            <a:r>
              <a:rPr lang="ru-RU" sz="2400" u="sng" kern="1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.</a:t>
            </a:r>
            <a:r>
              <a:rPr lang="en-US" sz="2400" u="sng" kern="10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ru</a:t>
            </a:r>
            <a:r>
              <a:rPr lang="ru-RU" sz="2400" u="sng" kern="1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)</a:t>
            </a:r>
            <a:endParaRPr lang="ru-RU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600" b="1" dirty="0">
                <a:solidFill>
                  <a:srgbClr val="7030A0"/>
                </a:solidFill>
              </a:rPr>
              <a:t>«Приметы весны»</a:t>
            </a:r>
          </a:p>
          <a:p>
            <a:pPr marL="0" indent="0">
              <a:buNone/>
            </a:pPr>
            <a:r>
              <a:rPr lang="ru-RU" dirty="0"/>
              <a:t>    </a:t>
            </a:r>
            <a:r>
              <a:rPr lang="ru-RU" dirty="0">
                <a:hlinkClick r:id="rId4"/>
              </a:rPr>
              <a:t>https://cloud.mail.ru/public/Ahbm/i6JwpSUxe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50180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1393</TotalTime>
  <Words>632</Words>
  <Application>Microsoft Office PowerPoint</Application>
  <PresentationFormat>Экран (4:3)</PresentationFormat>
  <Paragraphs>70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Методическое объединение учителей-логопедов Дзержинского района г.Ярославля</vt:lpstr>
      <vt:lpstr>Теоретическое обоснование  использования ИКТ           в логопедической работе с детьми с ТНР </vt:lpstr>
      <vt:lpstr>Теоретическое обоснование  использования ИКТ  в логопедической работе с детьми с ТНР </vt:lpstr>
      <vt:lpstr>Теоретическое обоснование  использования ИКТ  в логопедической работе с детьми с ТНР </vt:lpstr>
      <vt:lpstr>Теоретическое обоснование  использования ИКТ  в логопедической работе с детьми с ТНР </vt:lpstr>
      <vt:lpstr>Инновационный проект  ЯПК и МДОУ г. Ярославля</vt:lpstr>
      <vt:lpstr> Цифровой УМК  МДОУ «Детский сад № 68» </vt:lpstr>
      <vt:lpstr> Цифровой УМК  МДОУ «Детский сад № 68» </vt:lpstr>
      <vt:lpstr> Цифровой УМК  МДОУ «Детский сад № 68» </vt:lpstr>
      <vt:lpstr> Цифровой УМК  МДОУ «Детский сад № 68» </vt:lpstr>
      <vt:lpstr> Цифровой УМК  МДОУ «Детский сад № 68» </vt:lpstr>
      <vt:lpstr> Цифровой УМК  МДОУ «Детский сад № 68» </vt:lpstr>
      <vt:lpstr> Цифровой УМК  МДОУ «Детский сад № 68» </vt:lpstr>
      <vt:lpstr> Практический  мастер-класс  по созданию  тематического  цифрового образовательного продукта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НАФАНЯ</dc:creator>
  <cp:lastModifiedBy>max max</cp:lastModifiedBy>
  <cp:revision>53</cp:revision>
  <dcterms:created xsi:type="dcterms:W3CDTF">2022-10-20T08:19:50Z</dcterms:created>
  <dcterms:modified xsi:type="dcterms:W3CDTF">2023-04-27T09:13:48Z</dcterms:modified>
</cp:coreProperties>
</file>