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80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05521-52F3-4C76-8E45-95BE6EE135E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41B75-7091-4794-BAD8-CDE26CDBD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8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41B75-7091-4794-BAD8-CDE26CDBD4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5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AC8B-3FFE-4F62-8922-9DB6FBAFDFC5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79F9-B53A-42F8-8F11-3F1D5E57D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AC8B-3FFE-4F62-8922-9DB6FBAFDFC5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79F9-B53A-42F8-8F11-3F1D5E57D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34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AC8B-3FFE-4F62-8922-9DB6FBAFDFC5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79F9-B53A-42F8-8F11-3F1D5E57D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0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AC8B-3FFE-4F62-8922-9DB6FBAFDFC5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79F9-B53A-42F8-8F11-3F1D5E57D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6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AC8B-3FFE-4F62-8922-9DB6FBAFDFC5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79F9-B53A-42F8-8F11-3F1D5E57D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6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AC8B-3FFE-4F62-8922-9DB6FBAFDFC5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79F9-B53A-42F8-8F11-3F1D5E57D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8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AC8B-3FFE-4F62-8922-9DB6FBAFDFC5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79F9-B53A-42F8-8F11-3F1D5E57D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7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AC8B-3FFE-4F62-8922-9DB6FBAFDFC5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79F9-B53A-42F8-8F11-3F1D5E57D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AC8B-3FFE-4F62-8922-9DB6FBAFDFC5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79F9-B53A-42F8-8F11-3F1D5E57D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54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AC8B-3FFE-4F62-8922-9DB6FBAFDFC5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79F9-B53A-42F8-8F11-3F1D5E57D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9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AC8B-3FFE-4F62-8922-9DB6FBAFDFC5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79F9-B53A-42F8-8F11-3F1D5E57D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9AC8B-3FFE-4F62-8922-9DB6FBAFDFC5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579F9-B53A-42F8-8F11-3F1D5E57D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267" y="873456"/>
            <a:ext cx="10181230" cy="4763068"/>
          </a:xfrm>
        </p:spPr>
        <p:txBody>
          <a:bodyPr>
            <a:normAutofit/>
          </a:bodyPr>
          <a:lstStyle/>
          <a:p>
            <a:pPr marL="1828800" lvl="4" indent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                    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МАТЕМАТИЧЕСКИХ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ПРЕДСТАВЛЕНИЙ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/>
              <a:t>у  детей   седьмого   года    жизни 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 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8194" name="Picture 2" descr="http://shkola7gnomov.ru/upload/iblock/f94/f94d800b52a1d31a2938d0fe370c18a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14474" r="11027" b="14857"/>
          <a:stretch/>
        </p:blipFill>
        <p:spPr bwMode="auto">
          <a:xfrm>
            <a:off x="7274258" y="136480"/>
            <a:ext cx="5036024" cy="331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ntique.newbookshop.ru/pict/audio_cd_covers/1014799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259307"/>
            <a:ext cx="2538483" cy="193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s://sezon-p.ru/files/originals/rizhij-kot-id-1407_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14058" b="23333"/>
          <a:stretch/>
        </p:blipFill>
        <p:spPr bwMode="auto">
          <a:xfrm>
            <a:off x="3398293" y="5158853"/>
            <a:ext cx="4121624" cy="152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050" y="242484"/>
            <a:ext cx="11635853" cy="66155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«Составление геометрических фигур»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счётные палочки (15-20 штук), 2 толстые нитки (длина 25-30см)</a:t>
            </a:r>
          </a:p>
          <a:p>
            <a:pPr marL="0" indent="0">
              <a:buNone/>
            </a:pPr>
            <a:r>
              <a:rPr lang="ru-RU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Составить квадрат и треугольник маленького размера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маленький и большой квадраты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прямоугольник, верхняя и нижняя стороны которого будут равны 3 палочкам, а левая и правая – 2.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из ниток последовательно фигуры: круг и овал, треугольники. Прямоугольники и четырёхугольники.</a:t>
            </a:r>
          </a:p>
          <a:p>
            <a:pPr marL="0" indent="0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и назови»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геометрических фигур.</a:t>
            </a:r>
          </a:p>
          <a:p>
            <a:pPr marL="0" indent="0">
              <a:buNone/>
            </a:pPr>
            <a:r>
              <a:rPr lang="ru-RU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столе перед ребёнком раскладываются в беспорядке 10-12 геометрических фигур разного цвета и размера. Ведущий просит показать различные геометрические фигуры, например: большой круг, маленький синий квадрат и т.д.</a:t>
            </a:r>
          </a:p>
          <a:p>
            <a:pPr marL="0" indent="0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«Только одно свойство»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набора геометрических фигур.</a:t>
            </a:r>
          </a:p>
          <a:p>
            <a:pPr marL="0" indent="0">
              <a:buNone/>
            </a:pPr>
            <a:r>
              <a:rPr lang="ru-RU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играющих по полному набору геометрических фигур. Один кладёт на стол любую фигуру. Второй играющий должен положить на стол фигуру, отличающуюся от неё только одним признаком. Так, если 1-й положил жёлтый большой треугольник, то второй кладёт, например, жёлтый большой квадрат или синий большой треугольник. Игра строится по типу домино.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new-clothing-shop.ru/images/1018056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55" y="242484"/>
            <a:ext cx="2928817" cy="143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767" y="1197827"/>
            <a:ext cx="11622206" cy="587171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головоломка, состоящая из семи плоских фигур, которые складывают определённым образом для получения другой, более сложной, фигуры (изображающей человека, животное, предмет домашнего обихода, букву или цифру и т. д.). Фигура, которую необходимо получить, при этом обычно задаётся в виде силуэта или внешнего контура. При решении головоломки требуется соблюдать два условия: первое — необходимо использовать все семь фигур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второе — фигуры не должны перекрываться между собой</a:t>
            </a:r>
          </a:p>
        </p:txBody>
      </p:sp>
    </p:spTree>
    <p:extLst>
      <p:ext uri="{BB962C8B-B14F-4D97-AF65-F5344CB8AC3E}">
        <p14:creationId xmlns:p14="http://schemas.microsoft.com/office/powerpoint/2010/main" val="30493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75" b="77914"/>
          <a:stretch>
            <a:fillRect/>
          </a:stretch>
        </p:blipFill>
        <p:spPr bwMode="auto">
          <a:xfrm>
            <a:off x="-1" y="0"/>
            <a:ext cx="3712191" cy="316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81" y="3824652"/>
            <a:ext cx="1724025" cy="259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2442" y="354842"/>
            <a:ext cx="4012441" cy="606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s://arhivurokov.ru/kopilka/up/html/2017/01/31/k_5890c5656cca9/386186_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16" y="253756"/>
            <a:ext cx="3657601" cy="631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346" y="597327"/>
            <a:ext cx="11785980" cy="5325801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Колумбово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яйцо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- конструирование на плоскости различных силуэтов, напоминающих фигурки животных, людей, всевозможных предметов быта, транспорт, а также буквы, цифры, цветы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прочее.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разрезать на 10 частей. В результате получатся треугольники, трапеции с ровными и округлыми сторонами. Именно из этих частей необходимо сложить силуэт предмета, животного, человека и т. п.</a:t>
            </a:r>
          </a:p>
        </p:txBody>
      </p:sp>
    </p:spTree>
    <p:extLst>
      <p:ext uri="{BB962C8B-B14F-4D97-AF65-F5344CB8AC3E}">
        <p14:creationId xmlns:p14="http://schemas.microsoft.com/office/powerpoint/2010/main" val="21155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390f069c32cab6bff278ed1f5a0b5ed (500x700, 231Kb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0" y="122830"/>
            <a:ext cx="2343942" cy="391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krokodil_tangram11 (483x700, 147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902" y="269434"/>
            <a:ext cx="4040116" cy="611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arhivurokov.ru/kopilka/uploads/user_file_5480b17f9756a/img_user_file_5480b17f9756a_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25397" r="31512" b="9699"/>
          <a:stretch/>
        </p:blipFill>
        <p:spPr bwMode="auto">
          <a:xfrm>
            <a:off x="3220493" y="180723"/>
            <a:ext cx="2252259" cy="365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img.happy-giraffe.ru/v2/thumbs/e26e4ffdce15f4bc6711c767ffa68dac/5f/e2/b0d7a3e6d6b8ffd9043348aad6b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0" y="4039691"/>
            <a:ext cx="6861350" cy="28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88" y="474495"/>
            <a:ext cx="11567615" cy="598089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во времени.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элементарные представления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времени: его текучести, периодичности, необратимости, последовательности всех дней недели, месяцев, времен года.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пользоваться в речи понятиями: «сначала», «потом», «до», «после», «раньше», «позже», «в одно и то же время».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«чувство времени», умение беречь время, регулировать свою деятельность в соответствии со временем; различать длительность отдельных временных интервалов (1 минута, 10 минут, 1 час).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время по часам с точностью до 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merries.co.id/uploads/2014/12/129.-4-Cara-Mudah-Bagi-Anak-Belajar-Melihat-J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1" y="3616657"/>
            <a:ext cx="2906972" cy="324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3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35" y="160598"/>
            <a:ext cx="11745038" cy="669740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среду мы не хлопаем»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5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называете любые дни недели, ребенок хлопает в ладоши (1 раз). Но в среду в ладоши хлопать нельзя! </a:t>
            </a:r>
          </a:p>
          <a:p>
            <a:pPr marL="0" indent="0" algn="just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«Будь внимательным»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5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называете разные слова, в том числе и дни недели. Если ребенок слышит название дней недели, то он должен хлопнуть в ладоши: лиса, хлеб, вторник, среда, книга, воскресенье, шорты, велосипед и т.д. </a:t>
            </a:r>
          </a:p>
          <a:p>
            <a:pPr marL="0" indent="0" algn="just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«Выходные – будни»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5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называете будний день недели, то ребенок делает вид, что он что-то делает: играет в игрушки, пишет, рисует. Если выходной – хлопает в ладоши или делает вид, будто спит, или что-то другое на ваше усмотрение. </a:t>
            </a:r>
          </a:p>
          <a:p>
            <a:pPr marL="0" indent="0" algn="just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 с мячом»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5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Встаньте напротив, кидайте друг другу мяч и по очереди называйте дни недели. Усложнить игру можно называя дни недели в обратном порядке. </a:t>
            </a:r>
          </a:p>
          <a:p>
            <a:pPr marL="0" indent="0" algn="just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7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106" y="276604"/>
            <a:ext cx="11745036" cy="6581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«Игрушки и дни недели»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игрушек, 7 кружочков разного цвета.</a:t>
            </a:r>
          </a:p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Рассадите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7 игрушек и предложите раздать каждой игрушке по кружочку семи разных цветов. Ребенок раздает и называет: "Зайчику – понедельник, лисичке – вторник и т.д.. Затем кружочки собираются, перемешиваются и раздаются снова точно таким же образом в порядке следования дней недели.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«Вопросы-ответы»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мяч.</a:t>
            </a:r>
          </a:p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Садитесь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на пол и катаете друг другу мяч. Вы спрашиваете, ребенок отвечает: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дней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неделе?     Назови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выходных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дня.      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второй, четвертый, третий, пятый день недели?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день недели первый?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недели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последний?    Какой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недели идет после среды?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Перед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вторником?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день недели спрятался между средой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пятницей?    Сколько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неделе дней?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Сколько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будней?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/>
          </a:p>
        </p:txBody>
      </p:sp>
      <p:pic>
        <p:nvPicPr>
          <p:cNvPr id="5122" name="Picture 2" descr="https://marsik.spb.ru/files/shop_products/2045/img/1031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t="16934" r="14469" b="15005"/>
          <a:stretch/>
        </p:blipFill>
        <p:spPr bwMode="auto">
          <a:xfrm>
            <a:off x="7451677" y="5349923"/>
            <a:ext cx="2470244" cy="138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175" y="338018"/>
            <a:ext cx="11199125" cy="61583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«Вчера, сегодня, завтра»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мяч.</a:t>
            </a:r>
          </a:p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Взрослый и ребенок встают напротив друг друга. Взрослый бросает мяч ребенку и говорит короткую фразу. Ребенок должен назвать соответствующее время и бросить мяч назад.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Мы лепили (вчера). На прогулку идем (сегодня).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это бывает?»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мяч.</a:t>
            </a:r>
          </a:p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спрашивает ребенка, знает ли он, когда собирают овощи, фрукты, много желтых листьев. Потом взрослый и ребенок договариваются какое время года они будут описывать. Перебрасывая мяч друг другу, они называют признаки данного времени года. Выигрывает тот, кто назовет больше признаков времени года.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соседей»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мяч.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бросает ребенку мяч, называя часть суток. Ребенок называет соседей этой части суток, возвращает мяч назад.</a:t>
            </a:r>
          </a:p>
          <a:p>
            <a:endParaRPr lang="ru-RU" dirty="0"/>
          </a:p>
        </p:txBody>
      </p:sp>
      <p:pic>
        <p:nvPicPr>
          <p:cNvPr id="6146" name="Picture 2" descr="https://megatoys24.ru/uploads/all/32/2e/6e/322e6eda185ceeb5a14a6aab8123d05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14069" r="13643" b="15722"/>
          <a:stretch/>
        </p:blipFill>
        <p:spPr bwMode="auto">
          <a:xfrm>
            <a:off x="9908275" y="4080681"/>
            <a:ext cx="1361434" cy="141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6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993" y="297076"/>
            <a:ext cx="11458433" cy="5980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в пространстве.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на ограниченной территории (лист бумаги, учебная доска, страница тетради, книги и т. д.); располагать предметы и их изображения в указанном направлении, отражать в речи их пространственное расположение (вверху, внизу, выше, ниже, слева, справа, левее, правее, в левом верхнем (правом нижнем) углу, перед, за, между, рядом и др.).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планом, схемой, маршрутом, картой.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моделированию пространственных отношений между объектами в виде рисунка, плана, схемы.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«читать» простейшую графическую информацию, обозначающую пространственные отношения объектов и направление их движения в пространстве: слева направо, справа налево, снизу вверх, сверху вниз; самостоятельно передвигаться в пространстве, ориентируясь на условные обозначения (знаки и символы).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www.kinderok.ru/sites/default/files/lodoch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75" y="4612943"/>
            <a:ext cx="2415653" cy="16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malenkajastrana.my1.ru/93/1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2" t="4083" r="3063" b="3583"/>
          <a:stretch/>
        </p:blipFill>
        <p:spPr bwMode="auto">
          <a:xfrm>
            <a:off x="155810" y="4449170"/>
            <a:ext cx="6395115" cy="227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89" y="133302"/>
            <a:ext cx="11581263" cy="67246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 счет.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представления о множестве: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формировать множества по заданным основаниям, видеть составные части множества, в которых предметы отличаются определенными признаками.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объединении, дополнении множеств, удалении из множества части или отдельных его частей. Устанавливать отношения между отдельными частями множества, а также целым множеством и каждой его частью на основе счета, составления пар предметов или соединения предметов стрелками.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количественного и порядкового счета в пределах 10. Познакомить со счетом в пределах 20 без операций над числами.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числами второго десятка.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отношений между числами натурального ряда (7 больше 6 на 1, а 6 меньше 7 на 1), умение увеличивать и уменьшать каждое число на 1 (в пределах 10).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числа в прямом и обратном порядке (устный счет), последующее и предыдущее число к названному или обозначенному цифрой, определять пропущенное число.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составом чисел в пределах 10.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раскладывать число на два меньших и составлять из двух меньших большее (в пределах 10, на наглядной основе).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монетами достоинством 1, 2, 5, 10 рублей (различение, набор и размен монет).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наглядной основе составлять и решать простые арифметические задачи на сложение (к большему прибавляется меньшее) и на вычитание (вычитаемое меньше остатка); при решении задач пользоваться знаками действий: плюс (+), минус (–) и знаком отношения равно (=).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Picture 2" descr="https://upload.wikimedia.org/wikipedia/commons/3/37/RR5714-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418">
            <a:off x="11195992" y="4421874"/>
            <a:ext cx="677560" cy="6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olls.ru/images/items/66931_re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663" y="4473728"/>
            <a:ext cx="546784" cy="5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301" y="133301"/>
            <a:ext cx="11294659" cy="64312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"Веселые игрушки 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закрепление знания левой и правой руки. Попросить ребенка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правую руку, левую ногу, топнуть правой ногой, дотронуться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рукой до правого уха и т.д.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изменилось? 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Ребенок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сидит на стуле в центре, с четырех сторон от него стоят стулья на них положить игрушки. Взрослый называет предмет, а ребенок где он находится.. Затем меняем игрушки местами и узнаем, что изменилось?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и близко"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Попросите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ре6енка осмотреться и рассказать, что находится вокруг него, задавая наводящие вопросы: что перед ним, что сзади, справа, слева, внизу, вверху, что далеко, что близко.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игрушку"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Предложить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выйти из комнаты. Спрятать в комнате игрушку и попросить ребенка найти ее, используя ваши подсказки: иди вперед, поверни налево, сделать шаг назад, посмотреть внизу, на полке, в шкафу, выше, ниже и т.д.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 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Вместе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составить план комнаты. Указать на плане знаком место, где спрятан клад. Помочь ребенку, в случае необходимости, в каком направлении следует идти. Также можно использовать различные виды лабиринтов, схем.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medaboutme.ru/upload/medialibrary/16a/shutterstock_1363377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12727" r="8488"/>
          <a:stretch/>
        </p:blipFill>
        <p:spPr bwMode="auto">
          <a:xfrm>
            <a:off x="9144000" y="1"/>
            <a:ext cx="2770495" cy="16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061" y="338019"/>
            <a:ext cx="11158183" cy="544863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"Зазеркалье"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садится напротив ребенка Говорит ему:" То, что я буду делать правой ( левой ) рукой, то и ты тоже должен делать правой ( левой ) рукой. Взрослый касается по очереди своего правого плеча, левого колена, правой рукой левого уха, левой рукой правой пятки и т.д.</a:t>
            </a:r>
          </a:p>
        </p:txBody>
      </p:sp>
      <p:pic>
        <p:nvPicPr>
          <p:cNvPr id="13314" name="Picture 2" descr="https://ds02.infourok.ru/uploads/ex/0062/00082a39-14167cab/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44956" y="3434721"/>
            <a:ext cx="3466532" cy="299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050" y="187893"/>
            <a:ext cx="11485729" cy="61583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 по заданной мере, когда за единицу счета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не один, а несколько предметов или часть предмета.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Делить предмет на 2–8 и более равных частей путем сгибания предмета (бумаги, ткани и др.), а также используя условную меру; правильно обозначать части целого (половина, одна часть из двух (одна вторая), две части из четырех (две четвертых) и т. д.); устанавливать соотношение целого и части, размера частей; находить части целого и целое по известным частям.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первоначальные измерительные умения. Учить измерять длину, ширину, высоту предметов (отрезки прямых линий) с помощью условной меры (бумаги в клетку).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измерять объем жидких и сыпучих веществ с помощью условной меры.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представления о весе предметов и способах его измерения. Сравнивать вес предметов (тяжелее — легче) путем взвешивания их на ладонях. Познакомить с весами.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представление о том, что результат измерения (длины, веса, объема предметов) зависит от величины условной меры.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anc-olimpik.ru/wa-data/public/shop/products/99/12/1299/images/1205/1205.7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5" y="532263"/>
            <a:ext cx="5703672" cy="19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eda-sport-figura.ru/wp-content/uploads/2012/10/santimet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r="22981"/>
          <a:stretch/>
        </p:blipFill>
        <p:spPr bwMode="auto">
          <a:xfrm>
            <a:off x="6960358" y="2661313"/>
            <a:ext cx="4544704" cy="302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7.hostingkartinok.com/uploads/images/2014/03/0c9cc42929a1f5b4595563b44c919e3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9382" r="3469" b="6482"/>
          <a:stretch/>
        </p:blipFill>
        <p:spPr bwMode="auto">
          <a:xfrm rot="1698335">
            <a:off x="245660" y="3971498"/>
            <a:ext cx="4653886" cy="13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835" y="1866569"/>
            <a:ext cx="11089943" cy="52029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УВАЖАЕМЫЕ     РОДИТЕЛИ 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   вам    использовать,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предложенные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игры,     дома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свободное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время;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  расширения   и  закрепления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детей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  представлений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 тёплых,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доброжелательных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доверительных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контактов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  ребёнком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4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654" y="460849"/>
            <a:ext cx="10515600" cy="56669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    материалы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МДОУ "Детский сад № 68" обеспечивает разностороннее развитие детей в возрасте от 2-х до 8 лет с учетом их возрастных и индивидуальных особенностей по основным направлениям.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примерной основной общеобразовательной  программой дошкольного образования «От рождения до школы» 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Н.Е.Вераксы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Т.С.Комаровой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М.А. Васильевой/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Помораева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«Формирование элементарных  математических  представлений»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интернетсайтов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для    детей,  педагогов  и  родителей:</a:t>
            </a:r>
          </a:p>
          <a:p>
            <a:pPr mar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MAAM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Детсад  Микки  Мауса»</a:t>
            </a:r>
          </a:p>
          <a:p>
            <a:pPr marL="0" lv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 сеть  работников образования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nsportal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Дошколёнок.ру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fontAlgn="base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Подготовлено воспитателем    МДОУ   детский  сад  №  68  ГОРЧАКОВОЙ С.  Ю.  \ г. Ярославль\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16" y="228837"/>
            <a:ext cx="11594912" cy="602183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   С    МЯЧОМ.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«Продолжай считать»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Называя какое-нибудь число, взрослый бросает ребенку мяч.   Ребенок ловит его, и продолжает считать до десяти, возвращая мяч взрослому. Можно предложить считать в обратном порядке.</a:t>
            </a:r>
          </a:p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последующее (предыдущее) число»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бросает мяч и называет какое-нибудь число. Поймав мяч, ребенок говорит следующее (предыдущее) по порядку число.</a:t>
            </a:r>
          </a:p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«Дополни число»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игры определить число, которое играющий должен составить из двух чисел ( например, 10). Взрослый бросает ребенку мяч и называет какое-либо число (например, 7).  Поймав мяч, ребенок говорит число(3), которое в сумме с названным взрослым составляет десять: 9 и 1, 8 и 2, 6 и 4, 5 и 5 и т.д.</a:t>
            </a:r>
          </a:p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число»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Бросая мяч, взрослый называет число и просит увеличить (уменьшить) названное число на единицу. Ребенок, поймав мяч, называет число, затем сам называет любое число, просит уменьшить его и бросает мяч взрослому.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s://polesie-igrushki.ru/upload/iblock/ad2/ad210d92ca327cf40e4d998baa5b99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3" t="4265" r="9653" b="5260"/>
          <a:stretch/>
        </p:blipFill>
        <p:spPr bwMode="auto">
          <a:xfrm>
            <a:off x="5786651" y="228837"/>
            <a:ext cx="1105468" cy="11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658" y="228599"/>
            <a:ext cx="11240070" cy="630844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    СО    СЧЁТНЫМИ   ПАЛОЧКАМИ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 и построй»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взрослого на белой бумаге нарисованы рисунки: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домики, геометрические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ребенку внимательно посмотреть на рисунок,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посчитать,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требуется  палочек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чтобы  его  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Затем     рисунок   убирают,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ребенок   с  помощью    палочек             воспроизводит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самостоятельно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3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" name="Rectangle 39"/>
          <p:cNvSpPr>
            <a:spLocks noChangeArrowheads="1"/>
          </p:cNvSpPr>
          <p:nvPr/>
        </p:nvSpPr>
        <p:spPr bwMode="auto">
          <a:xfrm>
            <a:off x="0" y="167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Rectangle 40"/>
          <p:cNvSpPr>
            <a:spLocks noChangeArrowheads="1"/>
          </p:cNvSpPr>
          <p:nvPr/>
        </p:nvSpPr>
        <p:spPr bwMode="auto">
          <a:xfrm>
            <a:off x="0" y="1676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http://mazhor.ordzho.com/tovar_new/1034_0_1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30" y="4582367"/>
            <a:ext cx="2011575" cy="227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est-toy.com.ua/media/catalog/product/cache/1/thumbnail/960x/17f82f742ffe127f42dca9de82fb58b1/4/0/401966_640.853x11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t="3697" r="6431"/>
          <a:stretch/>
        </p:blipFill>
        <p:spPr bwMode="auto">
          <a:xfrm>
            <a:off x="9307773" y="228599"/>
            <a:ext cx="2784144" cy="642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199"/>
            <a:ext cx="10515600" cy="57197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Равнобедренный треугольник 4"/>
          <p:cNvSpPr>
            <a:spLocks noChangeArrowheads="1"/>
          </p:cNvSpPr>
          <p:nvPr/>
        </p:nvSpPr>
        <p:spPr bwMode="auto">
          <a:xfrm>
            <a:off x="1414590" y="2252312"/>
            <a:ext cx="973768" cy="1064769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14590" y="968024"/>
            <a:ext cx="973768" cy="88935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Ромб 6"/>
          <p:cNvSpPr>
            <a:spLocks noChangeArrowheads="1"/>
          </p:cNvSpPr>
          <p:nvPr/>
        </p:nvSpPr>
        <p:spPr bwMode="auto">
          <a:xfrm>
            <a:off x="3179929" y="3853746"/>
            <a:ext cx="1435300" cy="1382848"/>
          </a:xfrm>
          <a:prstGeom prst="diamond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657601" y="2877026"/>
            <a:ext cx="1554696" cy="44005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" name="Шестиугольник 8"/>
          <p:cNvSpPr>
            <a:spLocks noChangeArrowheads="1"/>
          </p:cNvSpPr>
          <p:nvPr/>
        </p:nvSpPr>
        <p:spPr bwMode="auto">
          <a:xfrm>
            <a:off x="1187474" y="4567938"/>
            <a:ext cx="782955" cy="84391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Правильный пятиугольник 9"/>
          <p:cNvSpPr>
            <a:spLocks noChangeArrowheads="1"/>
          </p:cNvSpPr>
          <p:nvPr/>
        </p:nvSpPr>
        <p:spPr bwMode="auto">
          <a:xfrm>
            <a:off x="5212297" y="4094329"/>
            <a:ext cx="1406571" cy="1329286"/>
          </a:xfrm>
          <a:prstGeom prst="pentagon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1" name="Полилиния 10"/>
          <p:cNvSpPr>
            <a:spLocks noChangeArrowheads="1"/>
          </p:cNvSpPr>
          <p:nvPr/>
        </p:nvSpPr>
        <p:spPr bwMode="auto">
          <a:xfrm>
            <a:off x="7457068" y="4367284"/>
            <a:ext cx="3332174" cy="101283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678517" y="1227891"/>
            <a:ext cx="848675" cy="78183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3" name="Равнобедренный треугольник 12"/>
          <p:cNvSpPr>
            <a:spLocks noChangeArrowheads="1"/>
          </p:cNvSpPr>
          <p:nvPr/>
        </p:nvSpPr>
        <p:spPr bwMode="auto">
          <a:xfrm>
            <a:off x="7700344" y="849631"/>
            <a:ext cx="801380" cy="36957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722102" y="770082"/>
            <a:ext cx="431165" cy="40449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>
            <a:off x="5929884" y="1171258"/>
            <a:ext cx="0" cy="4044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722102" y="1593850"/>
            <a:ext cx="431165" cy="40449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7" name="Равнобедренный треугольник 16"/>
          <p:cNvSpPr>
            <a:spLocks noChangeArrowheads="1"/>
          </p:cNvSpPr>
          <p:nvPr/>
        </p:nvSpPr>
        <p:spPr bwMode="auto">
          <a:xfrm rot="10800000">
            <a:off x="3495357" y="748983"/>
            <a:ext cx="536575" cy="4222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8" name="Равнобедренный треугольник 17"/>
          <p:cNvSpPr>
            <a:spLocks noChangeArrowheads="1"/>
          </p:cNvSpPr>
          <p:nvPr/>
        </p:nvSpPr>
        <p:spPr bwMode="auto">
          <a:xfrm>
            <a:off x="3495356" y="1707558"/>
            <a:ext cx="536575" cy="4222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cxnSp>
        <p:nvCxnSpPr>
          <p:cNvPr id="19" name="Прямая со стрелкой 18"/>
          <p:cNvCxnSpPr>
            <a:cxnSpLocks noChangeShapeType="1"/>
          </p:cNvCxnSpPr>
          <p:nvPr/>
        </p:nvCxnSpPr>
        <p:spPr bwMode="auto">
          <a:xfrm flipH="1">
            <a:off x="3772273" y="1243329"/>
            <a:ext cx="8890" cy="43307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167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1676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474958" y="725974"/>
            <a:ext cx="573206" cy="4222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160675" y="1676399"/>
            <a:ext cx="628567" cy="61951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endCxn id="25" idx="0"/>
          </p:cNvCxnSpPr>
          <p:nvPr/>
        </p:nvCxnSpPr>
        <p:spPr>
          <a:xfrm>
            <a:off x="10474959" y="1171258"/>
            <a:ext cx="0" cy="5051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5-конечная звезда 27"/>
          <p:cNvSpPr/>
          <p:nvPr/>
        </p:nvSpPr>
        <p:spPr>
          <a:xfrm>
            <a:off x="9271948" y="2559832"/>
            <a:ext cx="1265626" cy="1381220"/>
          </a:xfrm>
          <a:prstGeom prst="star5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рапеция 28"/>
          <p:cNvSpPr/>
          <p:nvPr/>
        </p:nvSpPr>
        <p:spPr>
          <a:xfrm>
            <a:off x="6683309" y="2852382"/>
            <a:ext cx="1669121" cy="1001363"/>
          </a:xfrm>
          <a:prstGeom prst="trapezoi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051" y="297075"/>
            <a:ext cx="11540319" cy="61856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«Сделай поровну»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раскладывает на столе палочки. Вверху больше на одну, чем внизу. Запасные палочки находятся в стаканчике. Ребенку предлагают сделать так, чтобы палочек в обоих рядах стало поровну, и объяснить полученный результат.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 и назови»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игрушки, счетные палочки.</a:t>
            </a:r>
          </a:p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Взрослый берёт шесть любых мелких игрушек (это могут быть счетные палочки) и расставляет их в линию. Задача ребёнка – пересчитать игрушки, показывая на каждую, и называя число и на вопрос взрослого «Сколько всего игрушек?» назвать последнее названное им число.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игрушек меняется. Взрослый следит за правильностью пересчёта.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1). Когда ребёнок легко будет пересчитывать игрушки, поставленные в ряд, взрослый расставляет игрушки произвольно (кучкой, по кругу, в две линии).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2). Когда ребёнок будет справляться с вариантом №1, число игрушек постепенно доходит до 10.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4" name="Picture 6" descr="https://www.kidrom.ru/pi/3/234/23371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b="15611"/>
          <a:stretch/>
        </p:blipFill>
        <p:spPr bwMode="auto">
          <a:xfrm>
            <a:off x="6277970" y="1487606"/>
            <a:ext cx="4012441" cy="155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37" y="201541"/>
            <a:ext cx="11499376" cy="6499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цифру»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цифрами от 1 до 10.</a:t>
            </a:r>
          </a:p>
          <a:p>
            <a:pPr marL="0" indent="0">
              <a:buNone/>
            </a:pP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Предложить ребёнку карточки с цифрами (1,2,3,4,5,6,7,8,9 и 10), а затем давать задания по типу: - найди цифру 5; - найди цифру 3 и т. д. Ребёнок показывает нужную цифру.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Вариант: Ребёнку даются различные задания: разложи цифры по порядку (т. е. от 1 до 10); разложи цифры в обратном порядке (т. е. от 10 до 1); отсчитай столько игрушек, сколько обозначает цифра: сколько отсчитал игрушек? (7) почему отсчитал 7 игрушек? (потому что цифра 7).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Убираем цифры по заданию»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цифрами от 1 до 10.</a:t>
            </a:r>
          </a:p>
          <a:p>
            <a:pPr marL="0" indent="0">
              <a:buNone/>
            </a:pP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Предложить ребёнку разложить карточки с цифрами от 1 до 10 по порядку. Попросить несколько раз пересчитать цифры, показывая при произнесении числа на саму цифру. Затем предложить пересчитать цифры в прямом и обратном порядке, показывая на соответствующую цифру.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теперь ты будешь убирать цифры по заданию: убирай сначала цифру 4; - теперь убирай цифру 1 и т. д. пока не останется одна цифра. Спросить ребенка, какая у тебя цифра осталась? Если ребёнок справился с заданием, похвалить.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.avrorakras.ru/media/pi/325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19" y="201541"/>
            <a:ext cx="2509823" cy="10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2.bp.blogspot.com/-V_bgNp8CHdI/U8_despXpvI/AAAAAAAAAI8/GPWWi8o-v8Q/s1600/%D0%A8%D0%B5%D1%80%D0%BE%D1%85%D0%BE%D0%B2%D0%B0%D1%82%D1%8B%D0%B5+%D1%86%D0%B8%D1%84%D1%80%D1%8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36422" r="9273" b="10563"/>
          <a:stretch/>
        </p:blipFill>
        <p:spPr bwMode="auto">
          <a:xfrm>
            <a:off x="6946710" y="2919032"/>
            <a:ext cx="4053385" cy="12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755" y="0"/>
            <a:ext cx="11635854" cy="6540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известных геометрических фигур, их элементов (вершины, углы, стороны) и некоторых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свойств. Дать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многоугольнике (на примере треугольника и четырехугольника), о прямой линии, отрезке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прямой. Учить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фигуры независимо от их пространственного положения, изображать, располагать на плоскости, упорядочивать по размерам, классифицировать, группировать по цвету, форме,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размерам. Моделировать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фигуры; составлять из нескольких треугольников один многоугольник, из нескольких маленьких квадратов — один большой прямоугольник; из частей круга — круг, из четырех отрезков — четырехугольник, из двух коротких отрезков — один длинный и т. д.; конструировать фигуры по словесному описанию и перечислению их характерных свойств; составлять тематические композиции из фигур по собственному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замыслу.Анализировать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предметов в целом и отдельных их частей; воссоздавать сложные по форме предметы из отдельных частей по контурным образцам, по описанию, представлению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arhivurokov.ru/kopilka/uploads/user_file_58352573d1d1b/361703_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3" y="3684897"/>
            <a:ext cx="8093122" cy="317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346" y="269779"/>
            <a:ext cx="11431138" cy="60627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предмет такой же формы»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нарисованные на бумаги геометрические фигуры.</a:t>
            </a:r>
          </a:p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показывает ребенку одну из фигур, например круг. Ребенок должен назвать предметы такой же формы.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«Угадай, что спрятали»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карточки с изображением разных геометрических фигур.</a:t>
            </a:r>
          </a:p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перед ребенком карточки с изображением геометрических фигур. Ребенок внимательно их рассматривает. Затем ребенку предлагают закрыть глаза, взрослый прячет одну карточку. После условного знака ребенок открывает глаза и говорит, что спрятано.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«Чудо-мешочек»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мешочек, предметы разных геометрических форм (по 2 предмета каждого вида).</a:t>
            </a:r>
          </a:p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присутствии ребенка взрослый показывает, а затем кладет в мешок предметы разных форм. Затем взрослый предлагает ребенку на ощупь достать из мешка названную геометрическую фигуру.</a:t>
            </a:r>
          </a:p>
          <a:p>
            <a:endParaRPr lang="ru-RU" dirty="0"/>
          </a:p>
        </p:txBody>
      </p:sp>
      <p:pic>
        <p:nvPicPr>
          <p:cNvPr id="9218" name="Picture 2" descr="http://img1.liveinternet.ru/images/attach/c/0/113/461/113461801_lar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49" y="130513"/>
            <a:ext cx="5882185" cy="13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900igr.net/up/datai/139590/0027-032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123" y="4176214"/>
            <a:ext cx="1361611" cy="13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1313</Words>
  <Application>Microsoft Office PowerPoint</Application>
  <PresentationFormat>Широкоэкранный</PresentationFormat>
  <Paragraphs>198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              ФОРМИРОВАНИЕ               ЭЛЕМЕНТАРНЫХ                                 МАТЕМАТИЧЕСКИХ               ПРЕДСТАВЛЕНИЙ у  детей   седьмого   года    жизни 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ФОРМИРОВАНИЕ               ЭЛЕМЕНТАРНЫХ                                 МАТЕМАТИЧЕСКИХ               ПРЕДСТАВЛЕНИЙ у  детей седьмого года жизни     </dc:title>
  <dc:creator>ed ed</dc:creator>
  <cp:lastModifiedBy>ed ed</cp:lastModifiedBy>
  <cp:revision>20</cp:revision>
  <dcterms:created xsi:type="dcterms:W3CDTF">2017-12-09T09:48:40Z</dcterms:created>
  <dcterms:modified xsi:type="dcterms:W3CDTF">2017-12-09T23:12:04Z</dcterms:modified>
</cp:coreProperties>
</file>