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8D75-CC22-446D-88FD-5B57F65A1A07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E65-2261-4C40-9350-9F350CF5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8D75-CC22-446D-88FD-5B57F65A1A07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E65-2261-4C40-9350-9F350CF5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8D75-CC22-446D-88FD-5B57F65A1A07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E65-2261-4C40-9350-9F350CF5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8D75-CC22-446D-88FD-5B57F65A1A07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E65-2261-4C40-9350-9F350CF5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8D75-CC22-446D-88FD-5B57F65A1A07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E65-2261-4C40-9350-9F350CF5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8D75-CC22-446D-88FD-5B57F65A1A07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E65-2261-4C40-9350-9F350CF5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8D75-CC22-446D-88FD-5B57F65A1A07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E65-2261-4C40-9350-9F350CF5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8D75-CC22-446D-88FD-5B57F65A1A07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E65-2261-4C40-9350-9F350CF5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8D75-CC22-446D-88FD-5B57F65A1A07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E65-2261-4C40-9350-9F350CF5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8D75-CC22-446D-88FD-5B57F65A1A07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E65-2261-4C40-9350-9F350CF5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8D75-CC22-446D-88FD-5B57F65A1A07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E65-2261-4C40-9350-9F350CF5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C8D75-CC22-446D-88FD-5B57F65A1A07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9E65-2261-4C40-9350-9F350CF57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jpeg"/><Relationship Id="rId21" Type="http://schemas.openxmlformats.org/officeDocument/2006/relationships/image" Target="../media/image54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image" Target="../media/image35.jpeg"/><Relationship Id="rId16" Type="http://schemas.openxmlformats.org/officeDocument/2006/relationships/image" Target="../media/image49.pn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на формирование элементарных математических представлений в старшей группе 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b="1" u="sng" dirty="0" smtClean="0">
                <a:solidFill>
                  <a:srgbClr val="7030A0"/>
                </a:solidFill>
              </a:rPr>
              <a:t>№7 «Солнышко»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воспитатель:  Рухлова </a:t>
            </a:r>
            <a:r>
              <a:rPr lang="ru-RU" sz="2000" dirty="0" smtClean="0"/>
              <a:t>Л.И.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46158"/>
          </a:xfrm>
        </p:spPr>
        <p:txBody>
          <a:bodyPr/>
          <a:lstStyle/>
          <a:p>
            <a:r>
              <a:rPr lang="ru-RU" dirty="0" smtClean="0"/>
              <a:t>Игры с числами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1142984"/>
            <a:ext cx="6488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Дидактическая игра «Собери цветочки»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/>
              <a:t>Возраст 5-6 лет</a:t>
            </a:r>
            <a:endParaRPr lang="ru-RU" dirty="0" smtClean="0"/>
          </a:p>
          <a:p>
            <a:pPr algn="ctr"/>
            <a:r>
              <a:rPr lang="ru-RU" b="1" dirty="0" smtClean="0"/>
              <a:t>Цель: </a:t>
            </a:r>
            <a:r>
              <a:rPr lang="ru-RU" dirty="0" smtClean="0"/>
              <a:t>закрепить состав чисел 5, 6, 7, 8, 9, 10.</a:t>
            </a:r>
            <a:endParaRPr lang="ru-RU" dirty="0"/>
          </a:p>
        </p:txBody>
      </p:sp>
      <p:pic>
        <p:nvPicPr>
          <p:cNvPr id="1026" name="Picture 2" descr="C:\Users\нафаня\Desktop\Новая папка (2)\hello_html_5f9423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786058"/>
            <a:ext cx="3571901" cy="2857520"/>
          </a:xfrm>
          <a:prstGeom prst="rect">
            <a:avLst/>
          </a:prstGeom>
          <a:noFill/>
        </p:spPr>
      </p:pic>
      <p:pic>
        <p:nvPicPr>
          <p:cNvPr id="1027" name="Picture 3" descr="C:\Users\нафаня\Desktop\Новая папка (2)\hello_html_3047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86058"/>
            <a:ext cx="3642506" cy="3027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«Саночки»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b="1" dirty="0" smtClean="0"/>
              <a:t>Возраст 5-6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 </a:t>
            </a:r>
            <a:r>
              <a:rPr lang="ru-RU" sz="2000" dirty="0" smtClean="0"/>
              <a:t>закрепить умение различать соседей числа.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нафаня\Desktop\Новая папка (2)\hello_html_277fe9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454016" cy="2519368"/>
          </a:xfrm>
          <a:prstGeom prst="rect">
            <a:avLst/>
          </a:prstGeom>
          <a:noFill/>
        </p:spPr>
      </p:pic>
      <p:pic>
        <p:nvPicPr>
          <p:cNvPr id="2051" name="Picture 3" descr="C:\Users\нафаня\Desktop\Новая папка (2)\hello_html_m35b165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929066"/>
            <a:ext cx="3697820" cy="2695578"/>
          </a:xfrm>
          <a:prstGeom prst="rect">
            <a:avLst/>
          </a:prstGeom>
          <a:noFill/>
        </p:spPr>
      </p:pic>
      <p:pic>
        <p:nvPicPr>
          <p:cNvPr id="2052" name="Picture 4" descr="C:\Users\нафаня\Desktop\Новая папка (2)\hello_html_5bdcc05b.png"/>
          <p:cNvPicPr>
            <a:picLocks noChangeAspect="1" noChangeArrowheads="1"/>
          </p:cNvPicPr>
          <p:nvPr/>
        </p:nvPicPr>
        <p:blipFill>
          <a:blip r:embed="rId4"/>
          <a:srcRect l="7269" t="13919" r="39068" b="67128"/>
          <a:stretch>
            <a:fillRect/>
          </a:stretch>
        </p:blipFill>
        <p:spPr bwMode="auto">
          <a:xfrm>
            <a:off x="4643374" y="1643050"/>
            <a:ext cx="4000592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«Угощение для белочки»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Возраст 5-6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 </a:t>
            </a:r>
            <a:r>
              <a:rPr lang="ru-RU" sz="2000" dirty="0" smtClean="0"/>
              <a:t>закрепление прямого и обратного счета в пределах 10.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нафаня\Desktop\Новая папка (2)\squirrel0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2882890" cy="3538959"/>
          </a:xfrm>
          <a:prstGeom prst="rect">
            <a:avLst/>
          </a:prstGeom>
          <a:noFill/>
        </p:spPr>
      </p:pic>
      <p:pic>
        <p:nvPicPr>
          <p:cNvPr id="3075" name="Picture 3" descr="C:\Users\нафаня\Desktop\Новая папка (2)\detsad-13923892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428868"/>
            <a:ext cx="4583221" cy="3435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«Соберем урожай»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b="1" dirty="0" smtClean="0"/>
              <a:t>Возраст 5-6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 </a:t>
            </a:r>
            <a:r>
              <a:rPr lang="ru-RU" sz="2000" dirty="0" smtClean="0"/>
              <a:t>закрепить состав чисел 6,7,8,9,10.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нафаня\Desktop\Новая папка (2)\hello_html_982974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143404" cy="3105686"/>
          </a:xfrm>
          <a:prstGeom prst="rect">
            <a:avLst/>
          </a:prstGeom>
          <a:noFill/>
        </p:spPr>
      </p:pic>
      <p:pic>
        <p:nvPicPr>
          <p:cNvPr id="4099" name="Picture 3" descr="C:\Users\нафаня\Desktop\Новая папка (2)\hello_html_21de50b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3509" y="3000372"/>
            <a:ext cx="4333296" cy="3248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«Помощь бабе Федоре»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5-6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 </a:t>
            </a:r>
            <a:r>
              <a:rPr lang="ru-RU" sz="2000" dirty="0" smtClean="0"/>
              <a:t>закрепить умение сравнивать числа при помощи знаков больше, меньше и равно, различать цифры от 1 до 12.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нафаня\Desktop\Новая папка (2)\hello_html_35b26ac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5156227" cy="3862390"/>
          </a:xfrm>
          <a:prstGeom prst="rect">
            <a:avLst/>
          </a:prstGeom>
          <a:noFill/>
        </p:spPr>
      </p:pic>
      <p:pic>
        <p:nvPicPr>
          <p:cNvPr id="5123" name="Picture 3" descr="C:\Users\нафаня\Desktop\Новая папка (2)\hello_html_629a0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500306"/>
            <a:ext cx="3210782" cy="2586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«Рыбалка»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5-6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 </a:t>
            </a:r>
            <a:r>
              <a:rPr lang="ru-RU" sz="2000" dirty="0" smtClean="0"/>
              <a:t> познакомить и закрепить состав чисел 6, 7 и 8.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нафаня\Desktop\Новая папка (2)\hello_html_7ea429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38563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«Большая стирка»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5-6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  </a:t>
            </a:r>
            <a:r>
              <a:rPr lang="ru-RU" sz="2000" dirty="0" smtClean="0"/>
              <a:t>познакомить и закрепить состав чисел 8, 9 и 10.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нафаня\Desktop\Новая папка (2)\hello_html_5a1d57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1930496" cy="2571768"/>
          </a:xfrm>
          <a:prstGeom prst="rect">
            <a:avLst/>
          </a:prstGeom>
          <a:noFill/>
        </p:spPr>
      </p:pic>
      <p:pic>
        <p:nvPicPr>
          <p:cNvPr id="7171" name="Picture 3" descr="C:\Users\нафаня\Desktop\Новая папка (2)\hello_html_m41007d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7" y="1785926"/>
            <a:ext cx="2228919" cy="2428892"/>
          </a:xfrm>
          <a:prstGeom prst="rect">
            <a:avLst/>
          </a:prstGeom>
          <a:noFill/>
        </p:spPr>
      </p:pic>
      <p:pic>
        <p:nvPicPr>
          <p:cNvPr id="7172" name="Picture 4" descr="C:\Users\нафаня\Desktop\Новая папка (2)\hello_html_4e6b5b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705461" y="2009655"/>
            <a:ext cx="2447720" cy="2000264"/>
          </a:xfrm>
          <a:prstGeom prst="rect">
            <a:avLst/>
          </a:prstGeom>
          <a:noFill/>
        </p:spPr>
      </p:pic>
      <p:pic>
        <p:nvPicPr>
          <p:cNvPr id="7173" name="Picture 5" descr="C:\Users\нафаня\Desktop\Новая папка (2)\hello_html_m8338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3" y="4273042"/>
            <a:ext cx="3143271" cy="2356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«Помоги пчелкам попасть домой»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5-6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  </a:t>
            </a:r>
            <a:r>
              <a:rPr lang="ru-RU" sz="2000" dirty="0" smtClean="0"/>
              <a:t>познакомить и закрепить состав чисел 5,6,7 и 8.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нафаня\Desktop\Новая папка (2)\hello_html_20dff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2944188" cy="3929090"/>
          </a:xfrm>
          <a:prstGeom prst="rect">
            <a:avLst/>
          </a:prstGeom>
          <a:noFill/>
        </p:spPr>
      </p:pic>
      <p:pic>
        <p:nvPicPr>
          <p:cNvPr id="8195" name="Picture 3" descr="C:\Users\нафаня\Desktop\Новая папка (2)\hello_html_479a3b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357430"/>
            <a:ext cx="3141685" cy="3896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«Морское путешествие»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5-6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  </a:t>
            </a:r>
            <a:r>
              <a:rPr lang="ru-RU" sz="2000" dirty="0" smtClean="0"/>
              <a:t> закрепить умение решать примеры на + и – в пределах 6 - 11.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нафаня\Desktop\Новая папка (2)\hello_html_m47269c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673345" cy="2994903"/>
          </a:xfrm>
          <a:prstGeom prst="rect">
            <a:avLst/>
          </a:prstGeom>
          <a:noFill/>
        </p:spPr>
      </p:pic>
      <p:pic>
        <p:nvPicPr>
          <p:cNvPr id="9219" name="Picture 3" descr="C:\Users\нафаня\Desktop\Новая папка (2)\hello_html_ef4ce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000504"/>
            <a:ext cx="4302225" cy="2571768"/>
          </a:xfrm>
          <a:prstGeom prst="rect">
            <a:avLst/>
          </a:prstGeom>
          <a:noFill/>
        </p:spPr>
      </p:pic>
      <p:pic>
        <p:nvPicPr>
          <p:cNvPr id="9220" name="Picture 4" descr="C:\Users\нафаня\Desktop\Новая папка (2)\hello_html_m451db1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285860"/>
            <a:ext cx="300358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геометрическими фигурами</a:t>
            </a:r>
            <a:r>
              <a:rPr lang="ru-RU" sz="3100" b="1" i="1" u="sng" dirty="0" smtClean="0">
                <a:solidFill>
                  <a:srgbClr val="FF0000"/>
                </a:solidFill>
              </a:rPr>
              <a:t/>
            </a:r>
            <a:br>
              <a:rPr lang="ru-RU" sz="3100" b="1" i="1" u="sng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1.Дидактическая игра «Портрет»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4- 5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* </a:t>
            </a:r>
            <a:r>
              <a:rPr lang="ru-RU" sz="2000" dirty="0" smtClean="0"/>
              <a:t>Учить детей видеть в схематичном изображении предметов знакомые образы.</a:t>
            </a:r>
            <a:br>
              <a:rPr lang="ru-RU" sz="2000" dirty="0" smtClean="0"/>
            </a:br>
            <a:r>
              <a:rPr lang="ru-RU" sz="2000" dirty="0" smtClean="0"/>
              <a:t>* Закрепить умение различать понятия величины: большой, чуть меньше и самый маленький.</a:t>
            </a:r>
            <a:br>
              <a:rPr lang="ru-RU" sz="2000" dirty="0" smtClean="0"/>
            </a:br>
            <a:r>
              <a:rPr lang="ru-RU" sz="2000" dirty="0" smtClean="0"/>
              <a:t>* Упражнять в умении различать геометрические фигуры.</a:t>
            </a:r>
            <a:br>
              <a:rPr lang="ru-RU" sz="2000" dirty="0" smtClean="0"/>
            </a:br>
            <a:r>
              <a:rPr lang="ru-RU" sz="2000" dirty="0" smtClean="0"/>
              <a:t>* Развивать навык ориентировки на листе.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нафаня\Desktop\Новая папка (2)\hello_html_m67b10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3143272" cy="2357454"/>
          </a:xfrm>
          <a:prstGeom prst="rect">
            <a:avLst/>
          </a:prstGeom>
          <a:noFill/>
        </p:spPr>
      </p:pic>
      <p:pic>
        <p:nvPicPr>
          <p:cNvPr id="10243" name="Picture 3" descr="C:\Users\нафаня\Desktop\Новая папка (2)\hello_html_46a58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71876"/>
            <a:ext cx="2381250" cy="1736725"/>
          </a:xfrm>
          <a:prstGeom prst="rect">
            <a:avLst/>
          </a:prstGeom>
          <a:noFill/>
        </p:spPr>
      </p:pic>
      <p:pic>
        <p:nvPicPr>
          <p:cNvPr id="10244" name="Picture 4" descr="C:\Users\нафаня\Desktop\Новая папка (2)\hello_html_711c44c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643314"/>
            <a:ext cx="244873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Играем в группе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нафаня\Desktop\Новая папка (2)\IMG-20171208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242346" cy="35210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429264"/>
            <a:ext cx="7218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/>
              <a:t>Порядковый и обратный счет;</a:t>
            </a:r>
          </a:p>
          <a:p>
            <a:pPr algn="ctr"/>
            <a:r>
              <a:rPr lang="ru-RU" sz="3200" b="1" i="1" dirty="0" smtClean="0"/>
              <a:t> игры на различение цвета, величины.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«Радуга»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4- 5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*</a:t>
            </a:r>
            <a:r>
              <a:rPr lang="ru-RU" sz="2000" dirty="0" smtClean="0"/>
              <a:t>Закрепить умение различать круглые формы в овощах, фруктах и ягодах.</a:t>
            </a:r>
            <a:br>
              <a:rPr lang="ru-RU" sz="2000" dirty="0" smtClean="0"/>
            </a:br>
            <a:r>
              <a:rPr lang="ru-RU" sz="2000" dirty="0" smtClean="0"/>
              <a:t>* Упражнять в умении называть различать основные цвета.</a:t>
            </a:r>
            <a:br>
              <a:rPr lang="ru-RU" sz="2000" dirty="0" smtClean="0"/>
            </a:br>
            <a:r>
              <a:rPr lang="ru-RU" sz="2000" dirty="0" smtClean="0"/>
              <a:t>* Развивать логическое мышление.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нафаня\Desktop\Новая папка (2)\hello_html_m6dc14f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2857500" cy="3810000"/>
          </a:xfrm>
          <a:prstGeom prst="rect">
            <a:avLst/>
          </a:prstGeom>
          <a:noFill/>
        </p:spPr>
      </p:pic>
      <p:pic>
        <p:nvPicPr>
          <p:cNvPr id="11267" name="Picture 3" descr="C:\Users\нафаня\Desktop\Новая папка (2)\hello_html_1d1dc7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285992"/>
            <a:ext cx="1295398" cy="731816"/>
          </a:xfrm>
          <a:prstGeom prst="rect">
            <a:avLst/>
          </a:prstGeom>
          <a:noFill/>
        </p:spPr>
      </p:pic>
      <p:pic>
        <p:nvPicPr>
          <p:cNvPr id="11268" name="Picture 4" descr="C:\Users\нафаня\Desktop\Новая папка (2)\hello_html_2adc6b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929330"/>
            <a:ext cx="766742" cy="766742"/>
          </a:xfrm>
          <a:prstGeom prst="rect">
            <a:avLst/>
          </a:prstGeom>
          <a:noFill/>
        </p:spPr>
      </p:pic>
      <p:pic>
        <p:nvPicPr>
          <p:cNvPr id="11269" name="Picture 5" descr="C:\Users\нафаня\Desktop\Новая папка (2)\hello_html_2c412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285992"/>
            <a:ext cx="773113" cy="785813"/>
          </a:xfrm>
          <a:prstGeom prst="rect">
            <a:avLst/>
          </a:prstGeom>
          <a:noFill/>
        </p:spPr>
      </p:pic>
      <p:pic>
        <p:nvPicPr>
          <p:cNvPr id="11270" name="Picture 6" descr="C:\Users\нафаня\Desktop\Новая папка (2)\hello_html_2d18ee4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214554"/>
            <a:ext cx="1006485" cy="801317"/>
          </a:xfrm>
          <a:prstGeom prst="rect">
            <a:avLst/>
          </a:prstGeom>
          <a:noFill/>
        </p:spPr>
      </p:pic>
      <p:pic>
        <p:nvPicPr>
          <p:cNvPr id="11271" name="Picture 7" descr="C:\Users\нафаня\Desktop\Новая папка (2)\hello_html_5e1f20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214554"/>
            <a:ext cx="996950" cy="855663"/>
          </a:xfrm>
          <a:prstGeom prst="rect">
            <a:avLst/>
          </a:prstGeom>
          <a:noFill/>
        </p:spPr>
      </p:pic>
      <p:pic>
        <p:nvPicPr>
          <p:cNvPr id="11272" name="Picture 8" descr="C:\Users\нафаня\Desktop\Новая папка (2)\hello_html_21c9531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2928934"/>
            <a:ext cx="831850" cy="835025"/>
          </a:xfrm>
          <a:prstGeom prst="rect">
            <a:avLst/>
          </a:prstGeom>
          <a:noFill/>
        </p:spPr>
      </p:pic>
      <p:pic>
        <p:nvPicPr>
          <p:cNvPr id="11273" name="Picture 9" descr="C:\Users\нафаня\Desktop\Новая папка (2)\hello_html_56b5fc0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76725" y="3128963"/>
            <a:ext cx="1209675" cy="831850"/>
          </a:xfrm>
          <a:prstGeom prst="rect">
            <a:avLst/>
          </a:prstGeom>
          <a:noFill/>
        </p:spPr>
      </p:pic>
      <p:pic>
        <p:nvPicPr>
          <p:cNvPr id="11274" name="Picture 10" descr="C:\Users\нафаня\Desktop\Новая папка (2)\hello_html_62b22a7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3143248"/>
            <a:ext cx="744537" cy="852488"/>
          </a:xfrm>
          <a:prstGeom prst="rect">
            <a:avLst/>
          </a:prstGeom>
          <a:noFill/>
        </p:spPr>
      </p:pic>
      <p:pic>
        <p:nvPicPr>
          <p:cNvPr id="11275" name="Picture 11" descr="C:\Users\нафаня\Desktop\Новая папка (2)\hello_html_76f53e5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87850" y="4016375"/>
            <a:ext cx="901700" cy="747713"/>
          </a:xfrm>
          <a:prstGeom prst="rect">
            <a:avLst/>
          </a:prstGeom>
          <a:noFill/>
        </p:spPr>
      </p:pic>
      <p:pic>
        <p:nvPicPr>
          <p:cNvPr id="11276" name="Picture 12" descr="C:\Users\нафаня\Desktop\Новая папка (2)\hello_html_261f6fac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7554" y="3929066"/>
            <a:ext cx="1050426" cy="1090606"/>
          </a:xfrm>
          <a:prstGeom prst="rect">
            <a:avLst/>
          </a:prstGeom>
          <a:noFill/>
        </p:spPr>
      </p:pic>
      <p:pic>
        <p:nvPicPr>
          <p:cNvPr id="11277" name="Picture 13" descr="C:\Users\нафаня\Desktop\Новая папка (2)\hello_html_311eb94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29256" y="3286124"/>
            <a:ext cx="874368" cy="609594"/>
          </a:xfrm>
          <a:prstGeom prst="rect">
            <a:avLst/>
          </a:prstGeom>
          <a:noFill/>
        </p:spPr>
      </p:pic>
      <p:pic>
        <p:nvPicPr>
          <p:cNvPr id="11278" name="Picture 14" descr="C:\Users\нафаня\Desktop\Новая папка (2)\hello_html_403a00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05550" y="4187825"/>
            <a:ext cx="839788" cy="768350"/>
          </a:xfrm>
          <a:prstGeom prst="rect">
            <a:avLst/>
          </a:prstGeom>
          <a:noFill/>
        </p:spPr>
      </p:pic>
      <p:pic>
        <p:nvPicPr>
          <p:cNvPr id="11279" name="Picture 15" descr="C:\Users\нафаня\Desktop\Новая папка (2)\hello_html_m5ef0edc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43413" y="4916488"/>
            <a:ext cx="1101725" cy="831850"/>
          </a:xfrm>
          <a:prstGeom prst="rect">
            <a:avLst/>
          </a:prstGeom>
          <a:noFill/>
        </p:spPr>
      </p:pic>
      <p:pic>
        <p:nvPicPr>
          <p:cNvPr id="11280" name="Picture 16" descr="C:\Users\нафаня\Desktop\Новая папка (2)\hello_html_m10c852f3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86380" y="2428868"/>
            <a:ext cx="786923" cy="609588"/>
          </a:xfrm>
          <a:prstGeom prst="rect">
            <a:avLst/>
          </a:prstGeom>
          <a:noFill/>
        </p:spPr>
      </p:pic>
      <p:pic>
        <p:nvPicPr>
          <p:cNvPr id="11281" name="Picture 17" descr="C:\Users\нафаня\Desktop\Новая папка (2)\hello_html_m75cfd9c8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14678" y="5000636"/>
            <a:ext cx="1155700" cy="909637"/>
          </a:xfrm>
          <a:prstGeom prst="rect">
            <a:avLst/>
          </a:prstGeom>
          <a:noFill/>
        </p:spPr>
      </p:pic>
      <p:pic>
        <p:nvPicPr>
          <p:cNvPr id="11282" name="Picture 18" descr="C:\Users\нафаня\Desktop\Новая папка (2)\hello_html_m337f297b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58082" y="3643314"/>
            <a:ext cx="1438653" cy="838198"/>
          </a:xfrm>
          <a:prstGeom prst="rect">
            <a:avLst/>
          </a:prstGeom>
          <a:noFill/>
        </p:spPr>
      </p:pic>
      <p:pic>
        <p:nvPicPr>
          <p:cNvPr id="11283" name="Picture 19" descr="C:\Users\нафаня\Desktop\Новая папка (2)\hello_html_m5602a1f2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57818" y="4071942"/>
            <a:ext cx="913989" cy="738174"/>
          </a:xfrm>
          <a:prstGeom prst="rect">
            <a:avLst/>
          </a:prstGeom>
          <a:noFill/>
        </p:spPr>
      </p:pic>
      <p:pic>
        <p:nvPicPr>
          <p:cNvPr id="11284" name="Picture 20" descr="C:\Users\нафаня\Desktop\Новая папка (2)\hello_html_m12960a3e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408738" y="5140325"/>
            <a:ext cx="773112" cy="777875"/>
          </a:xfrm>
          <a:prstGeom prst="rect">
            <a:avLst/>
          </a:prstGeom>
          <a:noFill/>
        </p:spPr>
      </p:pic>
      <p:pic>
        <p:nvPicPr>
          <p:cNvPr id="11285" name="Picture 21" descr="C:\Users\нафаня\Desktop\Новая папка (2)\hello_html_mdf8a2f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72396" y="4929198"/>
            <a:ext cx="1150171" cy="82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«Почини платье»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5-6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 </a:t>
            </a:r>
            <a:r>
              <a:rPr lang="ru-RU" sz="2000" dirty="0" smtClean="0"/>
              <a:t>уметь соотносить геометрические фигуры с «дырами».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нафаня\Desktop\Новая папка (2)\hello_html_m7cc08c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1785926"/>
            <a:ext cx="2251217" cy="3000396"/>
          </a:xfrm>
          <a:prstGeom prst="rect">
            <a:avLst/>
          </a:prstGeom>
          <a:noFill/>
        </p:spPr>
      </p:pic>
      <p:pic>
        <p:nvPicPr>
          <p:cNvPr id="12291" name="Picture 3" descr="C:\Users\нафаня\Desktop\Новая папка (2)\hello_html_m6f42e6c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00240"/>
            <a:ext cx="2199635" cy="2674945"/>
          </a:xfrm>
          <a:prstGeom prst="rect">
            <a:avLst/>
          </a:prstGeom>
          <a:noFill/>
        </p:spPr>
      </p:pic>
      <p:pic>
        <p:nvPicPr>
          <p:cNvPr id="12292" name="Picture 4" descr="C:\Users\нафаня\Desktop\Новая папка (2)\hello_html_mc37afe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928801"/>
            <a:ext cx="2214578" cy="295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«Почини сапоги»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4-5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 </a:t>
            </a:r>
            <a:r>
              <a:rPr lang="ru-RU" sz="2000" dirty="0" smtClean="0"/>
              <a:t>уметь соотносить геометрические фигуры с «дырами».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нафаня\Desktop\Новая папка (2)\hello_html_m1bedf7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1571636" cy="2098569"/>
          </a:xfrm>
          <a:prstGeom prst="rect">
            <a:avLst/>
          </a:prstGeom>
          <a:noFill/>
        </p:spPr>
      </p:pic>
      <p:pic>
        <p:nvPicPr>
          <p:cNvPr id="13315" name="Picture 3" descr="C:\Users\нафаня\Desktop\Новая папка (2)\hello_html_m3df706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143116"/>
            <a:ext cx="1643074" cy="2188426"/>
          </a:xfrm>
          <a:prstGeom prst="rect">
            <a:avLst/>
          </a:prstGeom>
          <a:noFill/>
        </p:spPr>
      </p:pic>
      <p:pic>
        <p:nvPicPr>
          <p:cNvPr id="13316" name="Picture 4" descr="C:\Users\нафаня\Desktop\Новая папка (2)\hello_html_m27c7b7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143116"/>
            <a:ext cx="1571636" cy="2103184"/>
          </a:xfrm>
          <a:prstGeom prst="rect">
            <a:avLst/>
          </a:prstGeom>
          <a:noFill/>
        </p:spPr>
      </p:pic>
      <p:pic>
        <p:nvPicPr>
          <p:cNvPr id="13317" name="Picture 5" descr="C:\Users\нафаня\Desktop\Новая папка (2)\hello_html_4394b69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000240"/>
            <a:ext cx="1714512" cy="2287621"/>
          </a:xfrm>
          <a:prstGeom prst="rect">
            <a:avLst/>
          </a:prstGeom>
          <a:noFill/>
        </p:spPr>
      </p:pic>
      <p:pic>
        <p:nvPicPr>
          <p:cNvPr id="13318" name="Picture 6" descr="C:\Users\нафаня\Desktop\Новая папка (2)\hello_html_m757e2399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071677"/>
            <a:ext cx="1571636" cy="2352573"/>
          </a:xfrm>
          <a:prstGeom prst="rect">
            <a:avLst/>
          </a:prstGeom>
          <a:noFill/>
        </p:spPr>
      </p:pic>
      <p:pic>
        <p:nvPicPr>
          <p:cNvPr id="13319" name="Picture 7" descr="C:\Users\нафаня\Desktop\Новая папка (2)\hello_html_m70d82b91.png"/>
          <p:cNvPicPr>
            <a:picLocks noChangeAspect="1" noChangeArrowheads="1"/>
          </p:cNvPicPr>
          <p:nvPr/>
        </p:nvPicPr>
        <p:blipFill>
          <a:blip r:embed="rId7"/>
          <a:srcRect l="8148" t="40" b="76494"/>
          <a:stretch>
            <a:fillRect/>
          </a:stretch>
        </p:blipFill>
        <p:spPr bwMode="auto">
          <a:xfrm>
            <a:off x="2786050" y="4786322"/>
            <a:ext cx="3635386" cy="1314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«Рассели гостей»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4-5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 </a:t>
            </a:r>
            <a:r>
              <a:rPr lang="ru-RU" sz="2000" dirty="0" smtClean="0"/>
              <a:t>закрепить умение различать геометрические фигуры (круг, овал, треугольник, прямоугольник, квадрат)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нафаня\Desktop\Новая папка (2)\hello_html_m4734f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7215238" cy="4667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«Расскажи, что изображено на картинке»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4-5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 </a:t>
            </a:r>
            <a:r>
              <a:rPr lang="ru-RU" sz="2000" dirty="0" smtClean="0"/>
              <a:t>закрепить умение видеть геометрические фигуры (круг, овал, треугольник, прямоугольник, квадрат) в изображении предметов окружающей действительности и называть 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нафаня\Desktop\Новая папка (2)\hello_html_mbc8b3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5697107" cy="395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«Подбери пару варежке»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4-5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 </a:t>
            </a:r>
            <a:r>
              <a:rPr lang="ru-RU" sz="2000" dirty="0" smtClean="0"/>
              <a:t>закрепить умение различать геометрические фигуры (круг, овал, треугольник, прямоугольник, квадрат) и называть 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нафаня\Desktop\Новая папка (2)\4edae33d2e7b7d7648fceab763a8fcb9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286544" cy="4709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«Прятки»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4-5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* </a:t>
            </a:r>
            <a:r>
              <a:rPr lang="ru-RU" sz="2000" dirty="0" smtClean="0"/>
              <a:t>Закрепить умение различать геометрические фигуры (круг, треугольник, прямоугольник, квадрат) и называть их.</a:t>
            </a:r>
            <a:br>
              <a:rPr lang="ru-RU" sz="2000" dirty="0" smtClean="0"/>
            </a:br>
            <a:r>
              <a:rPr lang="ru-RU" sz="2000" dirty="0" smtClean="0"/>
              <a:t>* Развивать логическое мышление, умение анализировать.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C:\Users\нафаня\Desktop\Новая папка (2)\hello_html_4de686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2357430"/>
            <a:ext cx="4082245" cy="3357586"/>
          </a:xfrm>
          <a:prstGeom prst="rect">
            <a:avLst/>
          </a:prstGeom>
          <a:noFill/>
        </p:spPr>
      </p:pic>
      <p:pic>
        <p:nvPicPr>
          <p:cNvPr id="17411" name="Picture 3" descr="C:\Users\нафаня\Desktop\Новая папка (2)\hello_html_184368d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571744"/>
            <a:ext cx="304133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по разделу величина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47161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Дидактическая игра «Чаепитие»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/>
              <a:t>Возраст 5-6 лет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Цель: </a:t>
            </a:r>
            <a:r>
              <a:rPr lang="ru-RU" sz="1800" dirty="0" smtClean="0"/>
              <a:t>закрепить умение различать предметы по величине, подбирать соответствующую пару.</a:t>
            </a:r>
            <a:endParaRPr lang="ru-RU" sz="1800" dirty="0"/>
          </a:p>
        </p:txBody>
      </p:sp>
      <p:pic>
        <p:nvPicPr>
          <p:cNvPr id="18434" name="Picture 2" descr="C:\Users\нафаня\Desktop\Новая папка (2)\bc9e226f295be34d7580a5d9061f100d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29590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«Накорми мишек»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5-6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 </a:t>
            </a:r>
            <a:r>
              <a:rPr lang="ru-RU" sz="2000" dirty="0" smtClean="0"/>
              <a:t>Учить сравнивать предметы по величине, раскладывать в убывающей последовательности, обозначать результаты сравнения словами: самый большой, чуть поменьше, ещё меньше, самый маленький.</a:t>
            </a:r>
            <a:endParaRPr lang="ru-RU" sz="2000" dirty="0"/>
          </a:p>
        </p:txBody>
      </p:sp>
      <p:pic>
        <p:nvPicPr>
          <p:cNvPr id="19458" name="Picture 2" descr="C:\Users\нафаня\Desktop\Новая папка (2)\detsad-216792-1453574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419850" cy="481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на логику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Дидактическая игра «Сказка по клеткам»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5-6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 Закрепить умение ориентироваться на листе бумаги по клеткам.</a:t>
            </a:r>
            <a:br>
              <a:rPr lang="ru-RU" sz="2000" dirty="0" smtClean="0"/>
            </a:br>
            <a:r>
              <a:rPr lang="ru-RU" sz="2000" dirty="0" smtClean="0"/>
              <a:t>* Развивать образное мышление, воображение.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3" name="Picture 3" descr="C:\Users\нафаня\Desktop\Новая папка (2)\hello_html_5227e95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9"/>
            <a:ext cx="3357586" cy="2683836"/>
          </a:xfrm>
          <a:prstGeom prst="rect">
            <a:avLst/>
          </a:prstGeom>
          <a:noFill/>
        </p:spPr>
      </p:pic>
      <p:pic>
        <p:nvPicPr>
          <p:cNvPr id="20484" name="Picture 4" descr="C:\Users\нафаня\Desktop\Новая папка (2)\hello_html_5efe06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00306"/>
            <a:ext cx="2635250" cy="2273300"/>
          </a:xfrm>
          <a:prstGeom prst="rect">
            <a:avLst/>
          </a:prstGeom>
          <a:noFill/>
        </p:spPr>
      </p:pic>
      <p:pic>
        <p:nvPicPr>
          <p:cNvPr id="20485" name="Picture 5" descr="C:\Users\нафаня\Desktop\Новая папка (2)\hello_html_16bf22b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71942"/>
            <a:ext cx="2390775" cy="227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логического мышления, восприятия формы и величины, работа со схемами</a:t>
            </a:r>
            <a:endParaRPr lang="ru-RU" dirty="0"/>
          </a:p>
        </p:txBody>
      </p:sp>
      <p:pic>
        <p:nvPicPr>
          <p:cNvPr id="4098" name="Picture 2" descr="C:\Users\нафаня\Desktop\Новая папка (2)\IMG-20171208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58575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«Сложи квадрат»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Возраст 5-6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 Развивать целостное восприятие фигуры.</a:t>
            </a:r>
            <a:br>
              <a:rPr lang="ru-RU" sz="2000" dirty="0" smtClean="0"/>
            </a:br>
            <a:r>
              <a:rPr lang="ru-RU" sz="2000" dirty="0" smtClean="0"/>
              <a:t>* Развивать образное мышление, воображение.</a:t>
            </a:r>
            <a:endParaRPr lang="ru-RU" sz="2000" dirty="0"/>
          </a:p>
        </p:txBody>
      </p:sp>
      <p:pic>
        <p:nvPicPr>
          <p:cNvPr id="4" name="Picture 2" descr="C:\Users\нафаня\Desktop\Новая папка (2)\Nabor-didakticheskih-posobij-po-logiko-matematicheskomu-razvitiju-detej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857364"/>
            <a:ext cx="5810291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Дидактическая игра «Фантазеры»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Возраст 5-6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 Закрепить умение строить по схеме из деталей игры.</a:t>
            </a:r>
            <a:br>
              <a:rPr lang="ru-RU" sz="2000" dirty="0" smtClean="0"/>
            </a:br>
            <a:r>
              <a:rPr lang="ru-RU" sz="2000" dirty="0" smtClean="0"/>
              <a:t>* Развивать образное мышление, воображение.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C:\Users\нафаня\Desktop\Новая папка (2)\hello_html_4d41c6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786322"/>
            <a:ext cx="1911350" cy="1682750"/>
          </a:xfrm>
          <a:prstGeom prst="rect">
            <a:avLst/>
          </a:prstGeom>
          <a:noFill/>
        </p:spPr>
      </p:pic>
      <p:pic>
        <p:nvPicPr>
          <p:cNvPr id="21507" name="Picture 3" descr="C:\Users\нафаня\Desktop\Новая папка (2)\hello_html_5bee06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3572935" cy="2452688"/>
          </a:xfrm>
          <a:prstGeom prst="rect">
            <a:avLst/>
          </a:prstGeom>
          <a:noFill/>
        </p:spPr>
      </p:pic>
      <p:pic>
        <p:nvPicPr>
          <p:cNvPr id="21508" name="Picture 4" descr="C:\Users\нафаня\Desktop\Новая папка (2)\hello_html_2fc913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8766" y="2143116"/>
            <a:ext cx="4955234" cy="2378074"/>
          </a:xfrm>
          <a:prstGeom prst="rect">
            <a:avLst/>
          </a:prstGeom>
          <a:noFill/>
        </p:spPr>
      </p:pic>
      <p:pic>
        <p:nvPicPr>
          <p:cNvPr id="21509" name="Picture 5" descr="C:\Users\нафаня\Desktop\Новая папка (2)\hello_html_m7fcf7d1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714884"/>
            <a:ext cx="1824038" cy="182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фаня\Desktop\Новая папка (2)\IMG-20171208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9859" y="1428737"/>
            <a:ext cx="4179420" cy="2357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28604"/>
            <a:ext cx="8003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Формирование временных представлений: </a:t>
            </a:r>
          </a:p>
          <a:p>
            <a:pPr algn="ctr"/>
            <a:r>
              <a:rPr lang="ru-RU" sz="2400" b="1" i="1" dirty="0" smtClean="0"/>
              <a:t>работа с календарем природы (проводится ежедневно).</a:t>
            </a:r>
            <a:endParaRPr lang="ru-RU" sz="2400" b="1" i="1" dirty="0"/>
          </a:p>
        </p:txBody>
      </p:sp>
      <p:pic>
        <p:nvPicPr>
          <p:cNvPr id="2051" name="Picture 3" descr="C:\Users\нафаня\Desktop\Новая папка (2)\IMG-20171208-WA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5720831" cy="3226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Формирование временных представлений: игры с карточками и схемами</a:t>
            </a:r>
            <a:endParaRPr lang="ru-RU" b="1" dirty="0"/>
          </a:p>
        </p:txBody>
      </p:sp>
      <p:pic>
        <p:nvPicPr>
          <p:cNvPr id="3074" name="Picture 2" descr="C:\Users\нафаня\Desktop\Новая папка (2)\IMG-20171208-WA0006.jpg"/>
          <p:cNvPicPr>
            <a:picLocks noChangeAspect="1" noChangeArrowheads="1"/>
          </p:cNvPicPr>
          <p:nvPr/>
        </p:nvPicPr>
        <p:blipFill>
          <a:blip r:embed="rId2"/>
          <a:srcRect t="28789" b="16150"/>
          <a:stretch>
            <a:fillRect/>
          </a:stretch>
        </p:blipFill>
        <p:spPr bwMode="auto">
          <a:xfrm>
            <a:off x="357158" y="2143116"/>
            <a:ext cx="3586023" cy="3500462"/>
          </a:xfrm>
          <a:prstGeom prst="rect">
            <a:avLst/>
          </a:prstGeom>
          <a:noFill/>
        </p:spPr>
      </p:pic>
      <p:pic>
        <p:nvPicPr>
          <p:cNvPr id="3075" name="Picture 3" descr="C:\Users\нафаня\Desktop\Новая папка (2)\IMG-20171208-WA0012.jpg"/>
          <p:cNvPicPr>
            <a:picLocks noChangeAspect="1" noChangeArrowheads="1"/>
          </p:cNvPicPr>
          <p:nvPr/>
        </p:nvPicPr>
        <p:blipFill>
          <a:blip r:embed="rId3"/>
          <a:srcRect l="32303" r="3367"/>
          <a:stretch>
            <a:fillRect/>
          </a:stretch>
        </p:blipFill>
        <p:spPr bwMode="auto">
          <a:xfrm>
            <a:off x="4357686" y="2143116"/>
            <a:ext cx="4214842" cy="3695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образного мышления, формирование </a:t>
            </a:r>
            <a:r>
              <a:rPr lang="ru-RU" dirty="0" err="1" smtClean="0"/>
              <a:t>цветовосприятия</a:t>
            </a:r>
            <a:endParaRPr lang="ru-RU" dirty="0"/>
          </a:p>
        </p:txBody>
      </p:sp>
      <p:pic>
        <p:nvPicPr>
          <p:cNvPr id="5122" name="Picture 2" descr="C:\Users\нафаня\Desktop\Новая папка (2)\IMG-20171208-WA0004.jpg"/>
          <p:cNvPicPr>
            <a:picLocks noChangeAspect="1" noChangeArrowheads="1"/>
          </p:cNvPicPr>
          <p:nvPr/>
        </p:nvPicPr>
        <p:blipFill>
          <a:blip r:embed="rId2"/>
          <a:srcRect t="21357" r="415" b="7550"/>
          <a:stretch>
            <a:fillRect/>
          </a:stretch>
        </p:blipFill>
        <p:spPr bwMode="auto">
          <a:xfrm>
            <a:off x="571472" y="1571612"/>
            <a:ext cx="3857652" cy="4882341"/>
          </a:xfrm>
          <a:prstGeom prst="rect">
            <a:avLst/>
          </a:prstGeom>
          <a:noFill/>
        </p:spPr>
      </p:pic>
      <p:pic>
        <p:nvPicPr>
          <p:cNvPr id="5123" name="Picture 3" descr="C:\Users\нафаня\Desktop\Новая папка (2)\IMG-20171208-WA0020.jpg"/>
          <p:cNvPicPr>
            <a:picLocks noChangeAspect="1" noChangeArrowheads="1"/>
          </p:cNvPicPr>
          <p:nvPr/>
        </p:nvPicPr>
        <p:blipFill>
          <a:blip r:embed="rId3"/>
          <a:srcRect l="10911" r="13144"/>
          <a:stretch>
            <a:fillRect/>
          </a:stretch>
        </p:blipFill>
        <p:spPr bwMode="auto">
          <a:xfrm>
            <a:off x="4572000" y="2357430"/>
            <a:ext cx="4286280" cy="3183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с карточками на различение формы предметов</a:t>
            </a:r>
            <a:endParaRPr lang="ru-RU" dirty="0"/>
          </a:p>
        </p:txBody>
      </p:sp>
      <p:pic>
        <p:nvPicPr>
          <p:cNvPr id="6146" name="Picture 2" descr="C:\Users\нафаня\Desktop\Новая папка (2)\IMG-20171208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68542" cy="4776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1128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Игры с объемными фигурами: различение цвета, формы; умение работать со схемами</a:t>
            </a:r>
            <a:endParaRPr lang="ru-RU" sz="3600" b="1" dirty="0"/>
          </a:p>
        </p:txBody>
      </p:sp>
      <p:pic>
        <p:nvPicPr>
          <p:cNvPr id="7170" name="Picture 2" descr="C:\Users\нафаня\Desktop\Новая папка (2)\IMG-20171208-WA0009.jpg"/>
          <p:cNvPicPr>
            <a:picLocks noChangeAspect="1" noChangeArrowheads="1"/>
          </p:cNvPicPr>
          <p:nvPr/>
        </p:nvPicPr>
        <p:blipFill>
          <a:blip r:embed="rId2"/>
          <a:srcRect t="21133" b="33164"/>
          <a:stretch>
            <a:fillRect/>
          </a:stretch>
        </p:blipFill>
        <p:spPr bwMode="auto">
          <a:xfrm>
            <a:off x="1785918" y="2071678"/>
            <a:ext cx="5662605" cy="4588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8229600" cy="30003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Игры по формированию элементарных математических представлений своими руками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(примеры)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235</Words>
  <Application>Microsoft Office PowerPoint</Application>
  <PresentationFormat>Экран (4:3)</PresentationFormat>
  <Paragraphs>38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Игры на формирование элементарных математических представлений в старшей группе  №7 «Солнышко» воспитатель:  Рухлова Л.И.</vt:lpstr>
      <vt:lpstr>Играем в группе</vt:lpstr>
      <vt:lpstr>Развитие логического мышления, восприятия формы и величины, работа со схемами</vt:lpstr>
      <vt:lpstr>Презентация PowerPoint</vt:lpstr>
      <vt:lpstr>Формирование временных представлений: игры с карточками и схемами</vt:lpstr>
      <vt:lpstr>Развитие образного мышления, формирование цветовосприятия</vt:lpstr>
      <vt:lpstr>Игры с карточками на различение формы предметов</vt:lpstr>
      <vt:lpstr>Игры с объемными фигурами: различение цвета, формы; умение работать со схемами</vt:lpstr>
      <vt:lpstr>Игры по формированию элементарных математических представлений своими руками (примеры)</vt:lpstr>
      <vt:lpstr>Игры с числами</vt:lpstr>
      <vt:lpstr>Дидактическая игра «Саночки» Возраст 5-6 лет Цель: закрепить умение различать соседей числа. </vt:lpstr>
      <vt:lpstr>Дидактическая игра «Угощение для белочки» Возраст 5-6 лет Цель: закрепление прямого и обратного счета в пределах 10. </vt:lpstr>
      <vt:lpstr>Дидактическая игра «Соберем урожай» Возраст 5-6 лет Цель: закрепить состав чисел 6,7,8,9,10. </vt:lpstr>
      <vt:lpstr>Дидактическая игра «Помощь бабе Федоре» Возраст 5-6 лет Цель: закрепить умение сравнивать числа при помощи знаков больше, меньше и равно, различать цифры от 1 до 12. </vt:lpstr>
      <vt:lpstr>Дидактическая игра «Рыбалка» Возраст 5-6 лет Цель:  познакомить и закрепить состав чисел 6, 7 и 8. </vt:lpstr>
      <vt:lpstr>Дидактическая игра «Большая стирка» Возраст 5-6 лет Цель:  познакомить и закрепить состав чисел 8, 9 и 10. </vt:lpstr>
      <vt:lpstr>Дидактическая игра «Помоги пчелкам попасть домой» Возраст 5-6 лет Цель:  познакомить и закрепить состав чисел 5,6,7 и 8. </vt:lpstr>
      <vt:lpstr>Дидактическая игра «Морское путешествие» Возраст 5-6 лет Цель:   закрепить умение решать примеры на + и – в пределах 6 - 11. </vt:lpstr>
      <vt:lpstr>Игры с геометрическими фигурами  1.Дидактическая игра «Портрет» Возраст 4- 5 лет Цели: * Учить детей видеть в схематичном изображении предметов знакомые образы. * Закрепить умение различать понятия величины: большой, чуть меньше и самый маленький. * Упражнять в умении различать геометрические фигуры. * Развивать навык ориентировки на листе. </vt:lpstr>
      <vt:lpstr>Дидактическая игра «Радуга» Возраст 4- 5 лет Цели: *Закрепить умение различать круглые формы в овощах, фруктах и ягодах. * Упражнять в умении называть различать основные цвета. * Развивать логическое мышление. </vt:lpstr>
      <vt:lpstr>Дидактическая игра «Почини платье» Возраст 5-6 лет Цель: уметь соотносить геометрические фигуры с «дырами». </vt:lpstr>
      <vt:lpstr>Дидактическая игра «Почини сапоги» Возраст 4-5 лет Цель: уметь соотносить геометрические фигуры с «дырами». </vt:lpstr>
      <vt:lpstr>Дидактическая игра «Рассели гостей» Возраст 4-5 лет Цель: закрепить умение различать геометрические фигуры (круг, овал, треугольник, прямоугольник, квадрат) </vt:lpstr>
      <vt:lpstr>Дидактическая игра «Расскажи, что изображено на картинке» Возраст 4-5 лет Цель: закрепить умение видеть геометрические фигуры (круг, овал, треугольник, прямоугольник, квадрат) в изображении предметов окружающей действительности и называть их. </vt:lpstr>
      <vt:lpstr>Дидактическая игра «Подбери пару варежке» Возраст 4-5 лет Цель: закрепить умение различать геометрические фигуры (круг, овал, треугольник, прямоугольник, квадрат) и называть их. </vt:lpstr>
      <vt:lpstr>Дидактическая игра «Прятки» Возраст 4-5 лет Цели: * Закрепить умение различать геометрические фигуры (круг, треугольник, прямоугольник, квадрат) и называть их. * Развивать логическое мышление, умение анализировать. </vt:lpstr>
      <vt:lpstr>Игры по разделу величина</vt:lpstr>
      <vt:lpstr>Дидактическая игра «Накорми мишек» Возраст 5-6 лет Цель: Учить сравнивать предметы по величине, раскладывать в убывающей последовательности, обозначать результаты сравнения словами: самый большой, чуть поменьше, ещё меньше, самый маленький.</vt:lpstr>
      <vt:lpstr>Игры на логику Дидактическая игра «Сказка по клеткам» Возраст 5-6 лет Цели: * Закрепить умение ориентироваться на листе бумаги по клеткам. * Развивать образное мышление, воображение. </vt:lpstr>
      <vt:lpstr>Дидактическая игра «Сложи квадрат» Возраст 5-6 лет Цели: * Развивать целостное восприятие фигуры. * Развивать образное мышление, воображение.</vt:lpstr>
      <vt:lpstr>Дидактическая игра «Фантазеры» Возраст 5-6 лет Цели: * Закрепить умение строить по схеме из деталей игры. * Развивать образное мышление, воображение.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 формирование элементарных математических представлений в старшей группе  №7 «Солнышко» воспитатели: Бутнева А.И.                          Рухлова Л.И.</dc:title>
  <dc:creator>нафаня</dc:creator>
  <cp:lastModifiedBy>user</cp:lastModifiedBy>
  <cp:revision>14</cp:revision>
  <dcterms:created xsi:type="dcterms:W3CDTF">2017-12-11T08:55:55Z</dcterms:created>
  <dcterms:modified xsi:type="dcterms:W3CDTF">2017-12-12T09:33:35Z</dcterms:modified>
</cp:coreProperties>
</file>